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charts/chart16.xml" ContentType="application/vnd.openxmlformats-officedocument.drawingml.char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4"/>
  </p:notesMasterIdLst>
  <p:sldIdLst>
    <p:sldId id="256" r:id="rId2"/>
    <p:sldId id="352" r:id="rId3"/>
    <p:sldId id="315" r:id="rId4"/>
    <p:sldId id="311" r:id="rId5"/>
    <p:sldId id="313" r:id="rId6"/>
    <p:sldId id="314" r:id="rId7"/>
    <p:sldId id="322" r:id="rId8"/>
    <p:sldId id="323" r:id="rId9"/>
    <p:sldId id="325" r:id="rId10"/>
    <p:sldId id="326" r:id="rId11"/>
    <p:sldId id="327" r:id="rId12"/>
    <p:sldId id="316" r:id="rId13"/>
    <p:sldId id="332" r:id="rId14"/>
    <p:sldId id="333" r:id="rId15"/>
    <p:sldId id="318" r:id="rId16"/>
    <p:sldId id="331" r:id="rId17"/>
    <p:sldId id="329" r:id="rId18"/>
    <p:sldId id="330" r:id="rId19"/>
    <p:sldId id="317" r:id="rId20"/>
    <p:sldId id="334" r:id="rId21"/>
    <p:sldId id="321" r:id="rId22"/>
    <p:sldId id="335" r:id="rId23"/>
    <p:sldId id="319" r:id="rId24"/>
    <p:sldId id="320" r:id="rId25"/>
    <p:sldId id="328" r:id="rId26"/>
    <p:sldId id="324" r:id="rId27"/>
    <p:sldId id="336" r:id="rId28"/>
    <p:sldId id="348" r:id="rId29"/>
    <p:sldId id="339" r:id="rId30"/>
    <p:sldId id="337" r:id="rId31"/>
    <p:sldId id="338" r:id="rId32"/>
    <p:sldId id="340" r:id="rId33"/>
    <p:sldId id="341" r:id="rId34"/>
    <p:sldId id="342" r:id="rId35"/>
    <p:sldId id="345" r:id="rId36"/>
    <p:sldId id="346" r:id="rId37"/>
    <p:sldId id="347" r:id="rId38"/>
    <p:sldId id="349" r:id="rId39"/>
    <p:sldId id="344" r:id="rId40"/>
    <p:sldId id="350" r:id="rId41"/>
    <p:sldId id="351" r:id="rId42"/>
    <p:sldId id="308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99FF"/>
    <a:srgbClr val="33CCFF"/>
    <a:srgbClr val="0033CC"/>
    <a:srgbClr val="3333CC"/>
    <a:srgbClr val="FC1C04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56" autoAdjust="0"/>
  </p:normalViewPr>
  <p:slideViewPr>
    <p:cSldViewPr>
      <p:cViewPr>
        <p:scale>
          <a:sx n="102" d="100"/>
          <a:sy n="102" d="100"/>
        </p:scale>
        <p:origin x="-432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5.xlsx"/><Relationship Id="rId1" Type="http://schemas.openxmlformats.org/officeDocument/2006/relationships/themeOverride" Target="../theme/themeOverride1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6.xlsx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 "4" и "5"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49.349999999999994</c:v>
                </c:pt>
                <c:pt idx="1">
                  <c:v>49.349999999999994</c:v>
                </c:pt>
                <c:pt idx="2">
                  <c:v>45.44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"5"</c:v>
                </c:pt>
              </c:strCache>
            </c:strRef>
          </c:tx>
          <c:spPr>
            <a:solidFill>
              <a:srgbClr val="0000FF"/>
            </a:solidFill>
          </c:spPr>
          <c:dLbls>
            <c:dLbl>
              <c:idx val="0"/>
              <c:layout>
                <c:manualLayout>
                  <c:x val="2.5811916894570418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8068138582759116E-2"/>
                  <c:y val="5.3092757646193449E-3"/>
                </c:manualLayout>
              </c:layout>
              <c:showVal val="1"/>
            </c:dLbl>
            <c:dLbl>
              <c:idx val="2"/>
              <c:layout>
                <c:manualLayout>
                  <c:x val="3.6136683652398444E-2"/>
                  <c:y val="5.3092757646193449E-3"/>
                </c:manualLayout>
              </c:layout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6.07</c:v>
                </c:pt>
                <c:pt idx="1">
                  <c:v>6.56</c:v>
                </c:pt>
                <c:pt idx="2">
                  <c:v>6.6599999999999975</c:v>
                </c:pt>
              </c:numCache>
            </c:numRef>
          </c:val>
        </c:ser>
        <c:axId val="93033984"/>
        <c:axId val="93035520"/>
      </c:barChart>
      <c:catAx>
        <c:axId val="93033984"/>
        <c:scaling>
          <c:orientation val="minMax"/>
        </c:scaling>
        <c:axPos val="b"/>
        <c:numFmt formatCode="General" sourceLinked="1"/>
        <c:tickLblPos val="nextTo"/>
        <c:crossAx val="93035520"/>
        <c:crosses val="autoZero"/>
        <c:auto val="1"/>
        <c:lblAlgn val="ctr"/>
        <c:lblOffset val="100"/>
      </c:catAx>
      <c:valAx>
        <c:axId val="93035520"/>
        <c:scaling>
          <c:orientation val="minMax"/>
        </c:scaling>
        <c:axPos val="l"/>
        <c:majorGridlines/>
        <c:numFmt formatCode="General" sourceLinked="1"/>
        <c:tickLblPos val="nextTo"/>
        <c:crossAx val="93033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991701776725658"/>
          <c:y val="0.34595108740194652"/>
          <c:w val="0.26114444755181077"/>
          <c:h val="0.26901724051437265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rgbClr val="0033CC"/>
                </a:solidFill>
              </a:rPr>
              <a:t>Абсолютный средний балл ЕГЭ ниже краевого (%)</a:t>
            </a:r>
            <a:endParaRPr lang="ru-RU" dirty="0">
              <a:solidFill>
                <a:srgbClr val="0033CC"/>
              </a:solidFill>
            </a:endParaRPr>
          </a:p>
        </c:rich>
      </c:tx>
      <c:layout>
        <c:manualLayout>
          <c:xMode val="edge"/>
          <c:yMode val="edge"/>
          <c:x val="6.2995874021661534E-4"/>
          <c:y val="2.060412692799394E-3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Красноярский край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Химия</c:v>
                </c:pt>
                <c:pt idx="1">
                  <c:v>Биология</c:v>
                </c:pt>
                <c:pt idx="2">
                  <c:v>Литература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59.03</c:v>
                </c:pt>
                <c:pt idx="1">
                  <c:v>51.56</c:v>
                </c:pt>
                <c:pt idx="2">
                  <c:v>59.43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Тасеевский район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Химия</c:v>
                </c:pt>
                <c:pt idx="1">
                  <c:v>Биология</c:v>
                </c:pt>
                <c:pt idx="2">
                  <c:v>Литература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58</c:v>
                </c:pt>
                <c:pt idx="1">
                  <c:v>49.71</c:v>
                </c:pt>
                <c:pt idx="2">
                  <c:v>44</c:v>
                </c:pt>
              </c:numCache>
            </c:numRef>
          </c:val>
        </c:ser>
        <c:dLbls>
          <c:showVal val="1"/>
        </c:dLbls>
        <c:gapWidth val="219"/>
        <c:overlap val="-27"/>
        <c:axId val="99161984"/>
        <c:axId val="99163520"/>
      </c:barChart>
      <c:catAx>
        <c:axId val="991619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163520"/>
        <c:crosses val="autoZero"/>
        <c:auto val="1"/>
        <c:lblAlgn val="ctr"/>
        <c:lblOffset val="100"/>
      </c:catAx>
      <c:valAx>
        <c:axId val="991635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161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ОВЗ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147</c:v>
                </c:pt>
                <c:pt idx="1">
                  <c:v>151</c:v>
                </c:pt>
                <c:pt idx="2">
                  <c:v>147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дети-инвалиды</c:v>
                </c:pt>
              </c:strCache>
            </c:strRef>
          </c:tx>
          <c:spPr>
            <a:solidFill>
              <a:srgbClr val="0000FF"/>
            </a:solidFill>
          </c:spPr>
          <c:dLbls>
            <c:dLbl>
              <c:idx val="0"/>
              <c:layout>
                <c:manualLayout>
                  <c:x val="3.0672920400148821E-3"/>
                  <c:y val="4.6412971658119995E-3"/>
                </c:manualLayout>
              </c:layout>
              <c:showVal val="1"/>
            </c:dLbl>
            <c:dLbl>
              <c:idx val="1"/>
              <c:layout>
                <c:manualLayout>
                  <c:x val="9.2018761200446351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6.1345840800297556E-3"/>
                  <c:y val="-4.6412971658119995E-3"/>
                </c:manualLayout>
              </c:layout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25</c:v>
                </c:pt>
                <c:pt idx="1">
                  <c:v>24</c:v>
                </c:pt>
                <c:pt idx="2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обучающиеся по адаптированным программам</c:v>
                </c:pt>
              </c:strCache>
            </c:strRef>
          </c:tx>
          <c:spPr>
            <a:solidFill>
              <a:srgbClr val="33CCFF"/>
            </a:solidFill>
          </c:spPr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112</c:v>
                </c:pt>
                <c:pt idx="1">
                  <c:v>122</c:v>
                </c:pt>
                <c:pt idx="2">
                  <c:v>126</c:v>
                </c:pt>
              </c:numCache>
            </c:numRef>
          </c:val>
        </c:ser>
        <c:shape val="cylinder"/>
        <c:axId val="99399552"/>
        <c:axId val="99401088"/>
        <c:axId val="0"/>
      </c:bar3DChart>
      <c:catAx>
        <c:axId val="99399552"/>
        <c:scaling>
          <c:orientation val="minMax"/>
        </c:scaling>
        <c:axPos val="b"/>
        <c:numFmt formatCode="General" sourceLinked="1"/>
        <c:tickLblPos val="nextTo"/>
        <c:crossAx val="99401088"/>
        <c:crosses val="autoZero"/>
        <c:auto val="1"/>
        <c:lblAlgn val="ctr"/>
        <c:lblOffset val="100"/>
      </c:catAx>
      <c:valAx>
        <c:axId val="99401088"/>
        <c:scaling>
          <c:orientation val="minMax"/>
        </c:scaling>
        <c:axPos val="l"/>
        <c:majorGridlines/>
        <c:numFmt formatCode="General" sourceLinked="1"/>
        <c:tickLblPos val="nextTo"/>
        <c:crossAx val="99399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794049453442595"/>
          <c:y val="0.21336773984177226"/>
          <c:w val="0.31285762934553224"/>
          <c:h val="0.52696436507054756"/>
        </c:manualLayout>
      </c:layout>
      <c:txPr>
        <a:bodyPr/>
        <a:lstStyle/>
        <a:p>
          <a:pPr>
            <a:defRPr sz="1400" baseline="0">
              <a:solidFill>
                <a:schemeClr val="tx1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0"/>
            </a:pPr>
            <a:r>
              <a:rPr lang="ru-RU" sz="1800" b="0" dirty="0"/>
              <a:t>Педагогические работники</a:t>
            </a:r>
          </a:p>
        </c:rich>
      </c:tx>
      <c:layout>
        <c:manualLayout>
          <c:xMode val="edge"/>
          <c:yMode val="edge"/>
          <c:x val="0.12870261890093018"/>
          <c:y val="0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Педагогические работники</c:v>
                </c:pt>
              </c:strCache>
            </c:strRef>
          </c:tx>
          <c:dLbls>
            <c:dLbl>
              <c:idx val="0"/>
              <c:layout>
                <c:manualLayout>
                  <c:x val="-0.15432451949783366"/>
                  <c:y val="0.19304504886662438"/>
                </c:manualLayout>
              </c:layout>
              <c:showVal val="1"/>
            </c:dLbl>
            <c:dLbl>
              <c:idx val="1"/>
              <c:layout>
                <c:manualLayout>
                  <c:x val="2.6680242599307177E-2"/>
                  <c:y val="-6.6538903084842421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ОУ</c:v>
                </c:pt>
                <c:pt idx="1">
                  <c:v>ДОУ</c:v>
                </c:pt>
                <c:pt idx="2">
                  <c:v>УДО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164</c:v>
                </c:pt>
                <c:pt idx="1">
                  <c:v>75</c:v>
                </c:pt>
                <c:pt idx="2">
                  <c:v>15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9144185999535401"/>
          <c:y val="0.39435054354230037"/>
          <c:w val="0.18670299259678233"/>
          <c:h val="0.4450149478340792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b="0" i="0" baseline="0" dirty="0"/>
              <a:t>Распределение </a:t>
            </a:r>
            <a:r>
              <a:rPr lang="ru-RU" sz="1800" b="0" i="0" baseline="0" dirty="0" smtClean="0"/>
              <a:t>педагогического персонала ДОУ </a:t>
            </a:r>
            <a:r>
              <a:rPr lang="ru-RU" sz="1800" b="0" i="0" baseline="0" dirty="0"/>
              <a:t>по уровню образования</a:t>
            </a:r>
          </a:p>
        </c:rich>
      </c:tx>
      <c:layout>
        <c:manualLayout>
          <c:xMode val="edge"/>
          <c:yMode val="edge"/>
          <c:x val="8.7470053952878213E-2"/>
          <c:y val="2.1163873035425992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педагогического персонала по уровню образования</c:v>
                </c:pt>
              </c:strCache>
            </c:strRef>
          </c:tx>
          <c:dLbls>
            <c:dLbl>
              <c:idx val="2"/>
              <c:layout>
                <c:manualLayout>
                  <c:x val="1.4473289525782597E-2"/>
                  <c:y val="-5.5526003900818457E-3"/>
                </c:manualLayout>
              </c:layout>
              <c:showPercent val="1"/>
            </c:dLbl>
            <c:spPr>
              <a:noFill/>
              <a:ln>
                <a:noFill/>
              </a:ln>
              <a:effectLst/>
            </c:spPr>
            <c:showPercent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высшее</c:v>
                </c:pt>
                <c:pt idx="1">
                  <c:v>среднее специальное</c:v>
                </c:pt>
                <c:pt idx="2">
                  <c:v>получающие образование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0.53</c:v>
                </c:pt>
                <c:pt idx="1">
                  <c:v>0.46</c:v>
                </c:pt>
                <c:pt idx="2">
                  <c:v>1.0000000000000005E-2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b="0" dirty="0"/>
              <a:t>Аттестация </a:t>
            </a:r>
            <a:r>
              <a:rPr lang="ru-RU" sz="1800" b="0" dirty="0" err="1"/>
              <a:t>педработников</a:t>
            </a:r>
            <a:r>
              <a:rPr lang="ru-RU" sz="1800" b="0" dirty="0"/>
              <a:t> </a:t>
            </a:r>
            <a:r>
              <a:rPr lang="ru-RU" sz="1800" b="0" dirty="0" smtClean="0"/>
              <a:t> ДОУ </a:t>
            </a:r>
            <a:r>
              <a:rPr lang="ru-RU" sz="1800" b="0" dirty="0"/>
              <a:t>(%)</a:t>
            </a:r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Аттестация педработников ДОУ (%)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д/с №1</c:v>
                </c:pt>
                <c:pt idx="1">
                  <c:v>д/с №2</c:v>
                </c:pt>
                <c:pt idx="2">
                  <c:v>д/с №4</c:v>
                </c:pt>
                <c:pt idx="3">
                  <c:v>д/с №6</c:v>
                </c:pt>
                <c:pt idx="4">
                  <c:v>д/с №7</c:v>
                </c:pt>
                <c:pt idx="5">
                  <c:v>д/с №8</c:v>
                </c:pt>
                <c:pt idx="6">
                  <c:v>д/с №9</c:v>
                </c:pt>
                <c:pt idx="7">
                  <c:v>д/с №10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86</c:v>
                </c:pt>
                <c:pt idx="1">
                  <c:v>100</c:v>
                </c:pt>
                <c:pt idx="2">
                  <c:v>75</c:v>
                </c:pt>
                <c:pt idx="3">
                  <c:v>56</c:v>
                </c:pt>
                <c:pt idx="4">
                  <c:v>100</c:v>
                </c:pt>
                <c:pt idx="5">
                  <c:v>58</c:v>
                </c:pt>
                <c:pt idx="6">
                  <c:v>71</c:v>
                </c:pt>
                <c:pt idx="7">
                  <c:v>50</c:v>
                </c:pt>
              </c:numCache>
            </c:numRef>
          </c:val>
        </c:ser>
        <c:shape val="box"/>
        <c:axId val="100066816"/>
        <c:axId val="100068352"/>
        <c:axId val="0"/>
      </c:bar3DChart>
      <c:catAx>
        <c:axId val="1000668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00068352"/>
        <c:crosses val="autoZero"/>
        <c:auto val="1"/>
        <c:lblAlgn val="ctr"/>
        <c:lblOffset val="100"/>
      </c:catAx>
      <c:valAx>
        <c:axId val="100068352"/>
        <c:scaling>
          <c:orientation val="minMax"/>
        </c:scaling>
        <c:axPos val="l"/>
        <c:majorGridlines/>
        <c:numFmt formatCode="General" sourceLinked="1"/>
        <c:tickLblPos val="nextTo"/>
        <c:crossAx val="1000668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высшая</c:v>
                </c:pt>
              </c:strCache>
            </c:strRef>
          </c:tx>
          <c:dLbls>
            <c:spPr>
              <a:noFill/>
              <a:ln w="36487">
                <a:noFill/>
              </a:ln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6.5</c:v>
                </c:pt>
                <c:pt idx="2" formatCode="0.0">
                  <c:v>8.6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первая</c:v>
                </c:pt>
              </c:strCache>
            </c:strRef>
          </c:tx>
          <c:dLbls>
            <c:spPr>
              <a:noFill/>
              <a:ln w="36487">
                <a:noFill/>
              </a:ln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31.4</c:v>
                </c:pt>
                <c:pt idx="1">
                  <c:v>31.9</c:v>
                </c:pt>
                <c:pt idx="2">
                  <c:v>46.2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вторая</c:v>
                </c:pt>
              </c:strCache>
            </c:strRef>
          </c:tx>
          <c:dLbls>
            <c:dLbl>
              <c:idx val="1"/>
              <c:layout>
                <c:manualLayout>
                  <c:x val="1.5258305083442505E-3"/>
                  <c:y val="2.7735797961091295E-3"/>
                </c:manualLayout>
              </c:layout>
              <c:showVal val="1"/>
            </c:dLbl>
            <c:dLbl>
              <c:idx val="2"/>
              <c:layout>
                <c:manualLayout>
                  <c:x val="1.3888888888888829E-2"/>
                  <c:y val="0"/>
                </c:manualLayout>
              </c:layout>
              <c:showVal val="1"/>
            </c:dLbl>
            <c:spPr>
              <a:noFill/>
              <a:ln w="36487">
                <a:noFill/>
              </a:ln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23.1</c:v>
                </c:pt>
                <c:pt idx="1">
                  <c:v>21.8</c:v>
                </c:pt>
                <c:pt idx="2">
                  <c:v>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 имеют</c:v>
                </c:pt>
              </c:strCache>
            </c:strRef>
          </c:tx>
          <c:dLbls>
            <c:dLbl>
              <c:idx val="0"/>
              <c:layout>
                <c:manualLayout>
                  <c:x val="1.6203703703703727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8518536317649617E-2"/>
                  <c:y val="-1.1478470905803121E-2"/>
                </c:manualLayout>
              </c:layout>
              <c:showVal val="1"/>
            </c:dLbl>
            <c:dLbl>
              <c:idx val="2"/>
              <c:layout>
                <c:manualLayout>
                  <c:x val="3.0516610166885011E-3"/>
                  <c:y val="-5.5473779843281876E-3"/>
                </c:manualLayout>
              </c:layout>
              <c:showVal val="1"/>
            </c:dLbl>
            <c:spPr>
              <a:noFill/>
              <a:ln w="36487">
                <a:noFill/>
              </a:ln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37.300000000000004</c:v>
                </c:pt>
                <c:pt idx="1">
                  <c:v>39.6</c:v>
                </c:pt>
                <c:pt idx="2">
                  <c:v>3.6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соответствуют</c:v>
                </c:pt>
              </c:strCache>
            </c:strRef>
          </c:tx>
          <c:dLbls>
            <c:spPr>
              <a:noFill/>
              <a:ln w="36487">
                <a:noFill/>
              </a:ln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2">
                  <c:v>37.6</c:v>
                </c:pt>
              </c:numCache>
            </c:numRef>
          </c:val>
        </c:ser>
        <c:shape val="cylinder"/>
        <c:axId val="99939072"/>
        <c:axId val="99940608"/>
        <c:axId val="0"/>
      </c:bar3DChart>
      <c:catAx>
        <c:axId val="999390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9940608"/>
        <c:crosses val="autoZero"/>
        <c:auto val="1"/>
        <c:lblAlgn val="ctr"/>
        <c:lblOffset val="100"/>
      </c:catAx>
      <c:valAx>
        <c:axId val="99940608"/>
        <c:scaling>
          <c:orientation val="minMax"/>
        </c:scaling>
        <c:axPos val="l"/>
        <c:majorGridlines/>
        <c:numFmt formatCode="General" sourceLinked="1"/>
        <c:tickLblPos val="nextTo"/>
        <c:crossAx val="99939072"/>
        <c:crosses val="autoZero"/>
        <c:crossBetween val="between"/>
      </c:valAx>
      <c:spPr>
        <a:noFill/>
        <a:ln w="36487">
          <a:noFill/>
        </a:ln>
      </c:spPr>
    </c:plotArea>
    <c:legend>
      <c:legendPos val="r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высшая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6.5000000000000002E-2</c:v>
                </c:pt>
                <c:pt idx="1">
                  <c:v>6.2000000000000034E-2</c:v>
                </c:pt>
                <c:pt idx="2">
                  <c:v>8.5000000000000006E-2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первая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0.27100000000000002</c:v>
                </c:pt>
                <c:pt idx="1">
                  <c:v>0.39600000000000035</c:v>
                </c:pt>
                <c:pt idx="2">
                  <c:v>0.40200000000000002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вторая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Лист1!$D$2:$D$4</c:f>
              <c:numCache>
                <c:formatCode>0.00%</c:formatCode>
                <c:ptCount val="3"/>
                <c:pt idx="0">
                  <c:v>0.32200000000000023</c:v>
                </c:pt>
                <c:pt idx="1">
                  <c:v>0.2070000000000001</c:v>
                </c:pt>
                <c:pt idx="2">
                  <c:v>9.1000000000000025E-2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 имеют</c:v>
                </c:pt>
              </c:strCache>
            </c:strRef>
          </c:tx>
          <c:dLbls>
            <c:dLbl>
              <c:idx val="0"/>
              <c:layout>
                <c:manualLayout>
                  <c:x val="2.0471435713492171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 formatCode="0.00%">
                  <c:v>0.27700000000000002</c:v>
                </c:pt>
                <c:pt idx="1">
                  <c:v>0.34</c:v>
                </c:pt>
                <c:pt idx="2">
                  <c:v>0.112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 соответствие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Лист1!$F$2:$F$4</c:f>
              <c:numCache>
                <c:formatCode>0.00%</c:formatCode>
                <c:ptCount val="3"/>
                <c:pt idx="0">
                  <c:v>6.5000000000000002E-2</c:v>
                </c:pt>
                <c:pt idx="1">
                  <c:v>6.5000000000000002E-2</c:v>
                </c:pt>
                <c:pt idx="2">
                  <c:v>0.31000000000000022</c:v>
                </c:pt>
              </c:numCache>
            </c:numRef>
          </c:val>
        </c:ser>
        <c:gapWidth val="75"/>
        <c:overlap val="-25"/>
        <c:axId val="100573184"/>
        <c:axId val="100574720"/>
      </c:barChart>
      <c:catAx>
        <c:axId val="10057318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0574720"/>
        <c:crosses val="autoZero"/>
        <c:auto val="1"/>
        <c:lblAlgn val="ctr"/>
        <c:lblOffset val="100"/>
      </c:catAx>
      <c:valAx>
        <c:axId val="100574720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spPr>
          <a:ln w="9525">
            <a:noFill/>
          </a:ln>
        </c:spPr>
        <c:crossAx val="100573184"/>
        <c:crosses val="autoZero"/>
        <c:crossBetween val="between"/>
      </c:valAx>
    </c:plotArea>
    <c:legend>
      <c:legendPos val="b"/>
      <c:txPr>
        <a:bodyPr/>
        <a:lstStyle/>
        <a:p>
          <a:pPr>
            <a:defRPr sz="16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0"/>
      <c:rotY val="0"/>
      <c:perspective val="30"/>
    </c:view3D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12773643070321083"/>
          <c:y val="5.350367168903844E-2"/>
          <c:w val="0.5404101583194999"/>
          <c:h val="0.5787913946897028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край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2.119556623245886E-2"/>
                  <c:y val="7.5050762681215088E-3"/>
                </c:manualLayout>
              </c:layout>
              <c:showVal val="1"/>
            </c:dLbl>
            <c:dLbl>
              <c:idx val="2"/>
              <c:layout>
                <c:manualLayout>
                  <c:x val="-5.2988915581147239E-2"/>
                  <c:y val="3.7525381340607546E-2"/>
                </c:manualLayout>
              </c:layout>
              <c:showVal val="1"/>
            </c:dLbl>
            <c:dLbl>
              <c:idx val="3"/>
              <c:layout>
                <c:manualLayout>
                  <c:x val="-1.9429269046420661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-2.4728160604535313E-2"/>
                  <c:y val="3.7525381340607544E-3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недостаточный</c:v>
                </c:pt>
                <c:pt idx="1">
                  <c:v>пониженный</c:v>
                </c:pt>
                <c:pt idx="2">
                  <c:v>базовый</c:v>
                </c:pt>
                <c:pt idx="3">
                  <c:v>повышеный</c:v>
                </c:pt>
                <c:pt idx="4">
                  <c:v>высокий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0.54</c:v>
                </c:pt>
                <c:pt idx="1">
                  <c:v>3.65</c:v>
                </c:pt>
                <c:pt idx="2">
                  <c:v>40.96</c:v>
                </c:pt>
                <c:pt idx="3">
                  <c:v>37.53</c:v>
                </c:pt>
                <c:pt idx="4">
                  <c:v>17.32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8.831485930191221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8260754976611839E-2"/>
                  <c:y val="1.1257614402182264E-2"/>
                </c:manualLayout>
              </c:layout>
              <c:showVal val="1"/>
            </c:dLbl>
            <c:dLbl>
              <c:idx val="2"/>
              <c:layout>
                <c:manualLayout>
                  <c:x val="2.4728160604535379E-2"/>
                  <c:y val="1.5010152536243019E-2"/>
                </c:manualLayout>
              </c:layout>
              <c:showVal val="1"/>
            </c:dLbl>
            <c:dLbl>
              <c:idx val="4"/>
              <c:layout>
                <c:manualLayout>
                  <c:x val="2.6494457790573619E-2"/>
                  <c:y val="0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недостаточный</c:v>
                </c:pt>
                <c:pt idx="1">
                  <c:v>пониженный</c:v>
                </c:pt>
                <c:pt idx="2">
                  <c:v>базовый</c:v>
                </c:pt>
                <c:pt idx="3">
                  <c:v>повышеный</c:v>
                </c:pt>
                <c:pt idx="4">
                  <c:v>высокий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0.81</c:v>
                </c:pt>
                <c:pt idx="2">
                  <c:v>33.33</c:v>
                </c:pt>
                <c:pt idx="3">
                  <c:v>47.15</c:v>
                </c:pt>
                <c:pt idx="4">
                  <c:v>18.7</c:v>
                </c:pt>
              </c:numCache>
            </c:numRef>
          </c:val>
        </c:ser>
        <c:dLbls>
          <c:showVal val="1"/>
        </c:dLbls>
        <c:gapWidth val="136"/>
        <c:gapDepth val="24"/>
        <c:shape val="cylinder"/>
        <c:axId val="96603136"/>
        <c:axId val="96637696"/>
        <c:axId val="0"/>
      </c:bar3DChart>
      <c:catAx>
        <c:axId val="9660313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637696"/>
        <c:crosses val="autoZero"/>
        <c:auto val="1"/>
        <c:lblAlgn val="ctr"/>
        <c:lblOffset val="100"/>
      </c:catAx>
      <c:valAx>
        <c:axId val="9663769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6603136"/>
        <c:crosses val="autoZero"/>
        <c:crossBetween val="between"/>
      </c:valAx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73925114284295657"/>
          <c:y val="0.71979679562790899"/>
          <c:w val="0.20877424121194141"/>
          <c:h val="0.2676859781537275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rotY val="0"/>
      <c:perspective val="30"/>
    </c:view3D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12773643070321089"/>
          <c:y val="5.3503671689038468E-2"/>
          <c:w val="0.5404101583194999"/>
          <c:h val="0.5787913946897033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край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недостаточный</c:v>
                </c:pt>
                <c:pt idx="1">
                  <c:v>пониженный</c:v>
                </c:pt>
                <c:pt idx="2">
                  <c:v>базовый</c:v>
                </c:pt>
                <c:pt idx="3">
                  <c:v>повышеный</c:v>
                </c:pt>
                <c:pt idx="4">
                  <c:v>высокий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8</c:v>
                </c:pt>
                <c:pt idx="2">
                  <c:v>50</c:v>
                </c:pt>
                <c:pt idx="3">
                  <c:v>42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2"/>
              <c:layout>
                <c:manualLayout>
                  <c:x val="4.7667376297528524E-3"/>
                  <c:y val="0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недостаточный</c:v>
                </c:pt>
                <c:pt idx="1">
                  <c:v>пониженный</c:v>
                </c:pt>
                <c:pt idx="2">
                  <c:v>базовый</c:v>
                </c:pt>
                <c:pt idx="3">
                  <c:v>повышеный</c:v>
                </c:pt>
                <c:pt idx="4">
                  <c:v>высокий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38.1</c:v>
                </c:pt>
                <c:pt idx="3">
                  <c:v>61.9</c:v>
                </c:pt>
                <c:pt idx="4">
                  <c:v>0</c:v>
                </c:pt>
              </c:numCache>
            </c:numRef>
          </c:val>
        </c:ser>
        <c:dLbls>
          <c:showVal val="1"/>
        </c:dLbls>
        <c:gapWidth val="42"/>
        <c:shape val="cylinder"/>
        <c:axId val="96687232"/>
        <c:axId val="96688768"/>
        <c:axId val="0"/>
      </c:bar3DChart>
      <c:catAx>
        <c:axId val="9668723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688768"/>
        <c:crosses val="autoZero"/>
        <c:auto val="1"/>
        <c:lblAlgn val="ctr"/>
        <c:lblOffset val="100"/>
      </c:catAx>
      <c:valAx>
        <c:axId val="9668876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6687232"/>
        <c:crosses val="autoZero"/>
        <c:crossBetween val="between"/>
      </c:valAx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444070524140863"/>
          <c:y val="0.74503539790434592"/>
          <c:w val="0.30961199506361192"/>
          <c:h val="6.222776013393151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rotY val="0"/>
      <c:perspective val="30"/>
    </c:view3D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12773643070321086"/>
          <c:y val="5.3503671689038454E-2"/>
          <c:w val="0.5404101583194999"/>
          <c:h val="0.5787913946897030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край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2"/>
              <c:layout>
                <c:manualLayout>
                  <c:x val="-2.1104017882153669E-2"/>
                  <c:y val="-8.3985377286121647E-3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недостаточный</c:v>
                </c:pt>
                <c:pt idx="1">
                  <c:v>пониженный</c:v>
                </c:pt>
                <c:pt idx="2">
                  <c:v>базовый</c:v>
                </c:pt>
                <c:pt idx="3">
                  <c:v>повышеный</c:v>
                </c:pt>
                <c:pt idx="4">
                  <c:v>высокий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0.37000000000000038</c:v>
                </c:pt>
                <c:pt idx="1">
                  <c:v>3.09</c:v>
                </c:pt>
                <c:pt idx="2">
                  <c:v>37.64</c:v>
                </c:pt>
                <c:pt idx="3">
                  <c:v>38.880000000000003</c:v>
                </c:pt>
                <c:pt idx="4">
                  <c:v>20.02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3"/>
              <c:layout>
                <c:manualLayout>
                  <c:x val="2.1104017882153669E-2"/>
                  <c:y val="5.5990251524081136E-3"/>
                </c:manualLayout>
              </c:layout>
              <c:showVal val="1"/>
            </c:dLbl>
            <c:dLbl>
              <c:idx val="4"/>
              <c:layout>
                <c:manualLayout>
                  <c:x val="7.5371492436263057E-3"/>
                  <c:y val="-8.3985377286121647E-3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недостаточный</c:v>
                </c:pt>
                <c:pt idx="1">
                  <c:v>пониженный</c:v>
                </c:pt>
                <c:pt idx="2">
                  <c:v>базовый</c:v>
                </c:pt>
                <c:pt idx="3">
                  <c:v>повышеный</c:v>
                </c:pt>
                <c:pt idx="4">
                  <c:v>высокий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50</c:v>
                </c:pt>
                <c:pt idx="3">
                  <c:v>37.700000000000003</c:v>
                </c:pt>
                <c:pt idx="4">
                  <c:v>12.3</c:v>
                </c:pt>
              </c:numCache>
            </c:numRef>
          </c:val>
        </c:ser>
        <c:dLbls>
          <c:showVal val="1"/>
        </c:dLbls>
        <c:gapWidth val="68"/>
        <c:shape val="cylinder"/>
        <c:axId val="96947200"/>
        <c:axId val="96953088"/>
        <c:axId val="0"/>
      </c:bar3DChart>
      <c:catAx>
        <c:axId val="9694720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953088"/>
        <c:crosses val="autoZero"/>
        <c:auto val="1"/>
        <c:lblAlgn val="ctr"/>
        <c:lblOffset val="100"/>
      </c:catAx>
      <c:valAx>
        <c:axId val="9695308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6947200"/>
        <c:crosses val="autoZero"/>
        <c:crossBetween val="between"/>
      </c:valAx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73433448040436167"/>
          <c:y val="0.60409315190728352"/>
          <c:w val="0.19718820415965177"/>
          <c:h val="7.09246591648547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rotY val="0"/>
      <c:perspective val="30"/>
    </c:view3D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12773643070321089"/>
          <c:y val="5.3503671689038468E-2"/>
          <c:w val="0.5404101583194999"/>
          <c:h val="0.5787913946897033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край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-2.3411852960290535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1.7168692170879723E-2"/>
                  <c:y val="-2.7557701922008683E-3"/>
                </c:manualLayout>
              </c:layout>
              <c:showVal val="1"/>
            </c:dLbl>
            <c:dLbl>
              <c:idx val="3"/>
              <c:layout>
                <c:manualLayout>
                  <c:x val="-1.7168692170879723E-2"/>
                  <c:y val="-1.9290391345406083E-2"/>
                </c:manualLayout>
              </c:layout>
              <c:showVal val="1"/>
            </c:dLbl>
            <c:dLbl>
              <c:idx val="4"/>
              <c:layout>
                <c:manualLayout>
                  <c:x val="-9.3647411841162268E-3"/>
                  <c:y val="-8.2673105766026093E-3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недостаточный</c:v>
                </c:pt>
                <c:pt idx="1">
                  <c:v>пониженный</c:v>
                </c:pt>
                <c:pt idx="2">
                  <c:v>базовый</c:v>
                </c:pt>
                <c:pt idx="3">
                  <c:v>повышенный</c:v>
                </c:pt>
                <c:pt idx="4">
                  <c:v>высокий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39.730000000000011</c:v>
                </c:pt>
                <c:pt idx="2">
                  <c:v>55.81</c:v>
                </c:pt>
                <c:pt idx="3">
                  <c:v>3.54</c:v>
                </c:pt>
                <c:pt idx="4">
                  <c:v>0.92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9.3647411841162268E-3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7.8039509867635195E-3"/>
                  <c:y val="-2.7557701922008683E-3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недостаточный</c:v>
                </c:pt>
                <c:pt idx="1">
                  <c:v>пониженный</c:v>
                </c:pt>
                <c:pt idx="2">
                  <c:v>базовый</c:v>
                </c:pt>
                <c:pt idx="3">
                  <c:v>повышенный</c:v>
                </c:pt>
                <c:pt idx="4">
                  <c:v>высокий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39.700000000000003</c:v>
                </c:pt>
                <c:pt idx="2">
                  <c:v>66.400000000000006</c:v>
                </c:pt>
                <c:pt idx="3">
                  <c:v>3.2</c:v>
                </c:pt>
                <c:pt idx="4">
                  <c:v>1.6</c:v>
                </c:pt>
              </c:numCache>
            </c:numRef>
          </c:val>
        </c:ser>
        <c:dLbls>
          <c:showVal val="1"/>
        </c:dLbls>
        <c:gapWidth val="62"/>
        <c:gapDepth val="191"/>
        <c:shape val="cylinder"/>
        <c:axId val="96838784"/>
        <c:axId val="96840320"/>
        <c:axId val="0"/>
      </c:bar3DChart>
      <c:catAx>
        <c:axId val="9683878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840320"/>
        <c:crosses val="autoZero"/>
        <c:auto val="1"/>
        <c:lblAlgn val="ctr"/>
        <c:lblOffset val="100"/>
      </c:catAx>
      <c:valAx>
        <c:axId val="9684032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6838784"/>
        <c:crosses val="autoZero"/>
        <c:crossBetween val="between"/>
      </c:valAx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444068161551416"/>
          <c:y val="0.76432588219364583"/>
          <c:w val="0.32754398970419246"/>
          <c:h val="0.1914266470392178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1.3156167979002624E-2"/>
          <c:y val="2.3004690300111583E-2"/>
        </c:manualLayout>
      </c:layout>
      <c:txPr>
        <a:bodyPr/>
        <a:lstStyle/>
        <a:p>
          <a:pPr>
            <a:defRPr b="0"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4207709973753291"/>
          <c:y val="0.17393478019350517"/>
          <c:w val="0.85583956692913432"/>
          <c:h val="0.3880577278853076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ОГЭ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Тасеевская СОШ №1</c:v>
                </c:pt>
                <c:pt idx="1">
                  <c:v>Веселовская СОШ №7</c:v>
                </c:pt>
                <c:pt idx="2">
                  <c:v>Сивохинская СОШ №5</c:v>
                </c:pt>
                <c:pt idx="3">
                  <c:v>Суховская СОШ №3</c:v>
                </c:pt>
                <c:pt idx="4">
                  <c:v>Тасеевская СОШ №2</c:v>
                </c:pt>
                <c:pt idx="5">
                  <c:v>Троицкая СОШ №8</c:v>
                </c:pt>
                <c:pt idx="6">
                  <c:v>Фаначетская СОШ №9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</c:ser>
        <c:axId val="97274496"/>
        <c:axId val="97276288"/>
      </c:barChart>
      <c:catAx>
        <c:axId val="9727449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7276288"/>
        <c:crosses val="autoZero"/>
        <c:auto val="1"/>
        <c:lblAlgn val="ctr"/>
        <c:lblOffset val="100"/>
      </c:catAx>
      <c:valAx>
        <c:axId val="97276288"/>
        <c:scaling>
          <c:orientation val="minMax"/>
        </c:scaling>
        <c:delete val="1"/>
        <c:axPos val="l"/>
        <c:numFmt formatCode="General" sourceLinked="1"/>
        <c:tickLblPos val="none"/>
        <c:crossAx val="972744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6.8562509447948519E-2"/>
          <c:y val="0.12222364181757607"/>
          <c:w val="0.69063273479631559"/>
          <c:h val="0.6839351183201877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Русский язык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1.8245099203536785E-2"/>
                </c:manualLayout>
              </c:layout>
              <c:showVal val="1"/>
            </c:dLbl>
            <c:dLbl>
              <c:idx val="1"/>
              <c:layout>
                <c:manualLayout>
                  <c:x val="-2.2586461790274136E-2"/>
                  <c:y val="-1.7272027246014825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3.42</c:v>
                </c:pt>
                <c:pt idx="1">
                  <c:v>3.66</c:v>
                </c:pt>
                <c:pt idx="2" formatCode="0.00">
                  <c:v>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Математика</c:v>
                </c:pt>
              </c:strCache>
            </c:strRef>
          </c:tx>
          <c:dLbls>
            <c:dLbl>
              <c:idx val="0"/>
              <c:layout>
                <c:manualLayout>
                  <c:x val="1.7233233711105807E-2"/>
                  <c:y val="-3.3570982534507646E-2"/>
                </c:manualLayout>
              </c:layout>
              <c:showVal val="1"/>
            </c:dLbl>
            <c:dLbl>
              <c:idx val="1"/>
              <c:layout>
                <c:manualLayout>
                  <c:x val="2.0239099116491611E-2"/>
                  <c:y val="-1.4109543384068441E-2"/>
                </c:manualLayout>
              </c:layout>
              <c:showVal val="1"/>
            </c:dLbl>
            <c:dLbl>
              <c:idx val="2"/>
              <c:layout>
                <c:manualLayout>
                  <c:x val="3.4695598485414272E-2"/>
                  <c:y val="-7.0547716920342333E-3"/>
                </c:manualLayout>
              </c:layout>
              <c:showVal val="1"/>
            </c:dLbl>
            <c:dLbl>
              <c:idx val="3"/>
              <c:layout>
                <c:manualLayout>
                  <c:x val="3.4695598485414272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Лист1!$C$2:$C$4</c:f>
              <c:numCache>
                <c:formatCode>0.00</c:formatCode>
                <c:ptCount val="3"/>
                <c:pt idx="0" formatCode="General">
                  <c:v>3.79</c:v>
                </c:pt>
                <c:pt idx="1">
                  <c:v>3</c:v>
                </c:pt>
                <c:pt idx="2" formatCode="General">
                  <c:v>3.04</c:v>
                </c:pt>
              </c:numCache>
            </c:numRef>
          </c:val>
        </c:ser>
        <c:shape val="cylinder"/>
        <c:axId val="97353088"/>
        <c:axId val="97371264"/>
        <c:axId val="0"/>
      </c:bar3DChart>
      <c:catAx>
        <c:axId val="973530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ru-RU"/>
          </a:p>
        </c:txPr>
        <c:crossAx val="97371264"/>
        <c:crosses val="autoZero"/>
        <c:auto val="1"/>
        <c:lblAlgn val="ctr"/>
        <c:lblOffset val="100"/>
      </c:catAx>
      <c:valAx>
        <c:axId val="9737126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7353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461200350762979"/>
          <c:y val="0.33205492675480408"/>
          <c:w val="0.19165265790139888"/>
          <c:h val="0.32337629152316494"/>
        </c:manualLayout>
      </c:layout>
      <c:txPr>
        <a:bodyPr/>
        <a:lstStyle/>
        <a:p>
          <a:pPr>
            <a:defRPr sz="1600">
              <a:solidFill>
                <a:schemeClr val="tx1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/>
            </a:pPr>
            <a:r>
              <a:rPr lang="ru-RU" sz="1600" dirty="0">
                <a:solidFill>
                  <a:srgbClr val="0033CC"/>
                </a:solidFill>
              </a:rPr>
              <a:t>Средний балл по всем предметам </a:t>
            </a:r>
            <a:r>
              <a:rPr lang="ru-RU" sz="1600" dirty="0" smtClean="0">
                <a:solidFill>
                  <a:srgbClr val="0033CC"/>
                </a:solidFill>
              </a:rPr>
              <a:t>ОГЭ в районе 3,35</a:t>
            </a:r>
            <a:endParaRPr lang="ru-RU" sz="1600" dirty="0">
              <a:solidFill>
                <a:srgbClr val="0033CC"/>
              </a:solidFill>
            </a:endParaRPr>
          </a:p>
        </c:rich>
      </c:tx>
      <c:layout>
        <c:manualLayout>
          <c:xMode val="edge"/>
          <c:yMode val="edge"/>
          <c:x val="0.20592414553542701"/>
          <c:y val="2.6311282498922728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 по всем предметам ОГЭ</c:v>
                </c:pt>
              </c:strCache>
            </c:strRef>
          </c:tx>
          <c:dLbls>
            <c:dLbl>
              <c:idx val="0"/>
              <c:layout>
                <c:manualLayout>
                  <c:x val="-1.1703404326446221E-2"/>
                  <c:y val="-1.69666337027502E-2"/>
                </c:manualLayout>
              </c:layout>
              <c:showVal val="1"/>
            </c:dLbl>
            <c:dLbl>
              <c:idx val="1"/>
              <c:layout>
                <c:manualLayout>
                  <c:x val="-2.4287091224098226E-2"/>
                  <c:y val="-7.2189595924997019E-2"/>
                </c:manualLayout>
              </c:layout>
              <c:showVal val="1"/>
            </c:dLbl>
            <c:dLbl>
              <c:idx val="2"/>
              <c:layout>
                <c:manualLayout>
                  <c:x val="-6.4621198245240034E-3"/>
                  <c:y val="4.8747002861783587E-2"/>
                </c:manualLayout>
              </c:layout>
              <c:showVal val="1"/>
            </c:dLbl>
            <c:dLbl>
              <c:idx val="3"/>
              <c:layout>
                <c:manualLayout>
                  <c:x val="8.2981270349340251E-3"/>
                  <c:y val="4.358626233384533E-3"/>
                </c:manualLayout>
              </c:layout>
              <c:showVal val="1"/>
            </c:dLbl>
            <c:dLbl>
              <c:idx val="4"/>
              <c:layout>
                <c:manualLayout>
                  <c:x val="-1.7613158097548739E-3"/>
                  <c:y val="-1.4831000077345502E-2"/>
                </c:manualLayout>
              </c:layout>
              <c:showVal val="1"/>
            </c:dLbl>
            <c:dLbl>
              <c:idx val="5"/>
              <c:layout>
                <c:manualLayout>
                  <c:x val="2.1167567967923503E-2"/>
                  <c:y val="-5.0360899638686049E-2"/>
                </c:manualLayout>
              </c:layout>
              <c:showVal val="1"/>
            </c:dLbl>
            <c:dLbl>
              <c:idx val="6"/>
              <c:layout>
                <c:manualLayout>
                  <c:x val="3.9405741136253086E-2"/>
                  <c:y val="1.0291440615228225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Веселовская СОШ №7</c:v>
                </c:pt>
                <c:pt idx="1">
                  <c:v>Тасеевская СОШ №1</c:v>
                </c:pt>
                <c:pt idx="2">
                  <c:v>Сивохинская СОШ №5</c:v>
                </c:pt>
                <c:pt idx="3">
                  <c:v>Троицкая СОШ №8</c:v>
                </c:pt>
                <c:pt idx="4">
                  <c:v>Суховская СОШ №3</c:v>
                </c:pt>
                <c:pt idx="5">
                  <c:v>Тасеевская СОШ №2</c:v>
                </c:pt>
                <c:pt idx="6">
                  <c:v>Фаначетская СОШ №9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3.67</c:v>
                </c:pt>
                <c:pt idx="1">
                  <c:v>3.59</c:v>
                </c:pt>
                <c:pt idx="2">
                  <c:v>3.57</c:v>
                </c:pt>
                <c:pt idx="3">
                  <c:v>3.17</c:v>
                </c:pt>
                <c:pt idx="4">
                  <c:v>3.08</c:v>
                </c:pt>
                <c:pt idx="5">
                  <c:v>3.06</c:v>
                </c:pt>
                <c:pt idx="6">
                  <c:v>2.67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8390979545928445"/>
          <c:y val="0.22096470558986994"/>
          <c:w val="0.38348896099382784"/>
          <c:h val="0.69879175275957928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0" i="0" baseline="0"/>
            </a:pPr>
            <a:r>
              <a:rPr lang="ru-RU" b="0" i="0" baseline="0" dirty="0" smtClean="0">
                <a:solidFill>
                  <a:srgbClr val="0033CC"/>
                </a:solidFill>
              </a:rPr>
              <a:t>Абсолютный средний балл ЕГЭ выше краевого (%)</a:t>
            </a:r>
            <a:endParaRPr lang="ru-RU" b="0" i="0" baseline="0" dirty="0">
              <a:solidFill>
                <a:srgbClr val="0033CC"/>
              </a:solidFill>
            </a:endParaRPr>
          </a:p>
        </c:rich>
      </c:tx>
      <c:layout>
        <c:manualLayout>
          <c:xMode val="edge"/>
          <c:yMode val="edge"/>
          <c:x val="9.162970253718293E-2"/>
          <c:y val="2.5844530982848949E-2"/>
        </c:manualLayout>
      </c:layout>
    </c:title>
    <c:plotArea>
      <c:layout>
        <c:manualLayout>
          <c:layoutTarget val="inner"/>
          <c:xMode val="edge"/>
          <c:yMode val="edge"/>
          <c:x val="6.8717198563882254E-2"/>
          <c:y val="0.12938118944798041"/>
          <c:w val="0.89754770837428322"/>
          <c:h val="0.5962702030667219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Красноярский край</c:v>
                </c:pt>
              </c:strCache>
            </c:strRef>
          </c:tx>
          <c:spPr>
            <a:solidFill>
              <a:srgbClr val="003399"/>
            </a:solidFill>
          </c:spPr>
          <c:dLbls>
            <c:dLbl>
              <c:idx val="0"/>
              <c:layout>
                <c:manualLayout>
                  <c:x val="-1.3888888888888919E-2"/>
                  <c:y val="-2.0563543908858176E-17"/>
                </c:manualLayout>
              </c:layout>
              <c:showVal val="1"/>
            </c:dLbl>
            <c:dLbl>
              <c:idx val="1"/>
              <c:layout>
                <c:manualLayout>
                  <c:x val="-8.3333333333333367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1.5277777777777781E-2"/>
                  <c:y val="1.1216608069457418E-2"/>
                </c:manualLayout>
              </c:layout>
              <c:showVal val="1"/>
            </c:dLbl>
            <c:dLbl>
              <c:idx val="3"/>
              <c:layout>
                <c:manualLayout>
                  <c:x val="-3.4722222222222224E-2"/>
                  <c:y val="1.1216608069457498E-2"/>
                </c:manualLayout>
              </c:layout>
              <c:showVal val="1"/>
            </c:dLbl>
            <c:dLbl>
              <c:idx val="4"/>
              <c:layout>
                <c:manualLayout>
                  <c:x val="-5.5555555555555558E-3"/>
                  <c:y val="6.7299648416744504E-3"/>
                </c:manualLayout>
              </c:layout>
              <c:showVal val="1"/>
            </c:dLbl>
            <c:dLbl>
              <c:idx val="5"/>
              <c:layout>
                <c:manualLayout>
                  <c:x val="-1.5277777777777781E-2"/>
                  <c:y val="1.1122140829951081E-2"/>
                </c:manualLayout>
              </c:layout>
              <c:showVal val="1"/>
            </c:dLbl>
            <c:dLbl>
              <c:idx val="6"/>
              <c:layout>
                <c:manualLayout>
                  <c:x val="-1.1111111111111125E-2"/>
                  <c:y val="1.1216608069457498E-2"/>
                </c:manualLayout>
              </c:layout>
              <c:showVal val="1"/>
            </c:dLbl>
            <c:dLbl>
              <c:idx val="7"/>
              <c:layout>
                <c:manualLayout>
                  <c:x val="-1.1111111111111125E-2"/>
                  <c:y val="2.243321613891504E-3"/>
                </c:manualLayout>
              </c:layout>
              <c:showVal val="1"/>
            </c:dLbl>
            <c:showVal val="1"/>
          </c:dLbls>
          <c:cat>
            <c:strRef>
              <c:f>Лист1!$A$2:$A$9</c:f>
              <c:strCache>
                <c:ptCount val="8"/>
                <c:pt idx="0">
                  <c:v>Русский язык</c:v>
                </c:pt>
                <c:pt idx="1">
                  <c:v>Математика
профильная</c:v>
                </c:pt>
                <c:pt idx="2">
                  <c:v>Математика
базовая</c:v>
                </c:pt>
                <c:pt idx="3">
                  <c:v>Физика</c:v>
                </c:pt>
                <c:pt idx="4">
                  <c:v>ИКТ</c:v>
                </c:pt>
                <c:pt idx="5">
                  <c:v>Обществознание</c:v>
                </c:pt>
                <c:pt idx="6">
                  <c:v>География</c:v>
                </c:pt>
                <c:pt idx="7">
                  <c:v>История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65.58</c:v>
                </c:pt>
                <c:pt idx="1">
                  <c:v>41.730000000000011</c:v>
                </c:pt>
                <c:pt idx="2">
                  <c:v>3.9299999999999997</c:v>
                </c:pt>
                <c:pt idx="3">
                  <c:v>50.04</c:v>
                </c:pt>
                <c:pt idx="4">
                  <c:v>51.13</c:v>
                </c:pt>
                <c:pt idx="5">
                  <c:v>55.58</c:v>
                </c:pt>
                <c:pt idx="6">
                  <c:v>55.07</c:v>
                </c:pt>
                <c:pt idx="7">
                  <c:v>48.730000000000011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Тасеевский район</c:v>
                </c:pt>
              </c:strCache>
            </c:strRef>
          </c:tx>
          <c:spPr>
            <a:solidFill>
              <a:srgbClr val="6699FF"/>
            </a:solidFill>
          </c:spPr>
          <c:dLbls>
            <c:dLbl>
              <c:idx val="0"/>
              <c:layout>
                <c:manualLayout>
                  <c:x val="1.5277777777777781E-2"/>
                  <c:y val="-4.4866432277830019E-3"/>
                </c:manualLayout>
              </c:layout>
              <c:showVal val="1"/>
            </c:dLbl>
            <c:dLbl>
              <c:idx val="1"/>
              <c:layout>
                <c:manualLayout>
                  <c:x val="1.2500000000000001E-2"/>
                  <c:y val="2.243321613891504E-3"/>
                </c:manualLayout>
              </c:layout>
              <c:showVal val="1"/>
            </c:dLbl>
            <c:dLbl>
              <c:idx val="2"/>
              <c:layout>
                <c:manualLayout>
                  <c:x val="5.5555555555555558E-3"/>
                  <c:y val="1.1216608069457498E-2"/>
                </c:manualLayout>
              </c:layout>
              <c:showVal val="1"/>
            </c:dLbl>
            <c:dLbl>
              <c:idx val="3"/>
              <c:layout>
                <c:manualLayout>
                  <c:x val="2.7777777777777887E-3"/>
                  <c:y val="6.7299648416744894E-3"/>
                </c:manualLayout>
              </c:layout>
              <c:showVal val="1"/>
            </c:dLbl>
            <c:dLbl>
              <c:idx val="6"/>
              <c:numFmt formatCode="#,##0.0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</c:dLbl>
            <c:dLbl>
              <c:idx val="7"/>
              <c:layout>
                <c:manualLayout>
                  <c:x val="9.72222222222212E-3"/>
                  <c:y val="6.7299648416744894E-3"/>
                </c:manualLayout>
              </c:layout>
              <c:showVal val="1"/>
            </c:dLbl>
            <c:showVal val="1"/>
          </c:dLbls>
          <c:cat>
            <c:strRef>
              <c:f>Лист1!$A$2:$A$9</c:f>
              <c:strCache>
                <c:ptCount val="8"/>
                <c:pt idx="0">
                  <c:v>Русский язык</c:v>
                </c:pt>
                <c:pt idx="1">
                  <c:v>Математика
профильная</c:v>
                </c:pt>
                <c:pt idx="2">
                  <c:v>Математика
базовая</c:v>
                </c:pt>
                <c:pt idx="3">
                  <c:v>Физика</c:v>
                </c:pt>
                <c:pt idx="4">
                  <c:v>ИКТ</c:v>
                </c:pt>
                <c:pt idx="5">
                  <c:v>Обществознание</c:v>
                </c:pt>
                <c:pt idx="6">
                  <c:v>География</c:v>
                </c:pt>
                <c:pt idx="7">
                  <c:v>История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67.97</c:v>
                </c:pt>
                <c:pt idx="1">
                  <c:v>45.24</c:v>
                </c:pt>
                <c:pt idx="2">
                  <c:v>3.9699999999999998</c:v>
                </c:pt>
                <c:pt idx="3">
                  <c:v>51.08</c:v>
                </c:pt>
                <c:pt idx="4">
                  <c:v>56.67</c:v>
                </c:pt>
                <c:pt idx="5">
                  <c:v>57.230000000000011</c:v>
                </c:pt>
                <c:pt idx="6">
                  <c:v>63</c:v>
                </c:pt>
                <c:pt idx="7">
                  <c:v>49.38</c:v>
                </c:pt>
              </c:numCache>
            </c:numRef>
          </c:val>
        </c:ser>
        <c:gapWidth val="75"/>
        <c:axId val="97707904"/>
        <c:axId val="97709440"/>
      </c:barChart>
      <c:catAx>
        <c:axId val="9770790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5400000" vert="horz"/>
          <a:lstStyle/>
          <a:p>
            <a:pPr>
              <a:defRPr sz="1400" baseline="0"/>
            </a:pPr>
            <a:endParaRPr lang="ru-RU"/>
          </a:p>
        </c:txPr>
        <c:crossAx val="97709440"/>
        <c:crosses val="autoZero"/>
        <c:auto val="1"/>
        <c:lblAlgn val="ctr"/>
        <c:lblOffset val="100"/>
      </c:catAx>
      <c:valAx>
        <c:axId val="97709440"/>
        <c:scaling>
          <c:orientation val="minMax"/>
        </c:scaling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none"/>
        <c:tickLblPos val="nextTo"/>
        <c:spPr>
          <a:ln w="6349">
            <a:noFill/>
          </a:ln>
        </c:spPr>
        <c:crossAx val="977079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2905533683289636"/>
          <c:y val="5.2995193896204912E-2"/>
          <c:w val="0.26914249781277338"/>
          <c:h val="0.15062557737115967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700" baseline="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4AABA-036B-4897-9DC0-99C3FF387B4D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D1217-F805-48C7-8EF1-6207B3CE42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8874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79007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55600" indent="-355600">
              <a:tabLst>
                <a:tab pos="88900" algn="l"/>
              </a:tabLst>
            </a:pPr>
            <a:endParaRPr lang="ru-RU" sz="1200" dirty="0" smtClean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7591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55600" indent="-355600">
              <a:tabLst>
                <a:tab pos="88900" algn="l"/>
              </a:tabLst>
            </a:pPr>
            <a:endParaRPr lang="ru-RU" sz="1200" dirty="0" smtClean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7591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55600" indent="-355600">
              <a:tabLst>
                <a:tab pos="88900" algn="l"/>
              </a:tabLst>
            </a:pPr>
            <a:endParaRPr lang="ru-RU" sz="1200" dirty="0" smtClean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7591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55600" indent="-355600">
              <a:tabLst>
                <a:tab pos="88900" algn="l"/>
              </a:tabLst>
            </a:pPr>
            <a:endParaRPr lang="ru-RU" sz="1200" dirty="0" smtClean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7591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55600" indent="-355600">
              <a:tabLst>
                <a:tab pos="88900" algn="l"/>
              </a:tabLst>
            </a:pPr>
            <a:endParaRPr lang="ru-RU" sz="1200" dirty="0" smtClean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7591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55600" indent="-355600">
              <a:tabLst>
                <a:tab pos="88900" algn="l"/>
              </a:tabLst>
            </a:pPr>
            <a:endParaRPr lang="ru-RU" sz="1200" dirty="0" smtClean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7591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22809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55600" indent="-355600">
              <a:tabLst>
                <a:tab pos="88900" algn="l"/>
              </a:tabLst>
            </a:pPr>
            <a:endParaRPr lang="ru-RU" sz="1200" dirty="0" smtClean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7591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40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228096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55600" indent="-355600">
              <a:tabLst>
                <a:tab pos="88900" algn="l"/>
              </a:tabLst>
            </a:pPr>
            <a:endParaRPr lang="ru-RU" sz="1200" dirty="0" smtClean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7591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43707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22809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55600" indent="-355600">
              <a:tabLst>
                <a:tab pos="88900" algn="l"/>
              </a:tabLst>
            </a:pPr>
            <a:endParaRPr lang="ru-RU" sz="1200" dirty="0" smtClean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5072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55600" indent="-355600">
              <a:tabLst>
                <a:tab pos="88900" algn="l"/>
              </a:tabLst>
            </a:pPr>
            <a:endParaRPr lang="ru-RU" sz="1200" dirty="0" smtClean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5072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55600" indent="-355600">
              <a:tabLst>
                <a:tab pos="88900" algn="l"/>
              </a:tabLst>
            </a:pPr>
            <a:endParaRPr lang="ru-RU" sz="1200" dirty="0" smtClean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7591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55600" indent="-355600">
              <a:tabLst>
                <a:tab pos="88900" algn="l"/>
              </a:tabLst>
            </a:pPr>
            <a:endParaRPr lang="ru-RU" sz="1200" dirty="0" smtClean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7591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22809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55600" indent="-355600">
              <a:tabLst>
                <a:tab pos="88900" algn="l"/>
              </a:tabLst>
            </a:pPr>
            <a:endParaRPr lang="ru-RU" sz="1200" dirty="0" smtClean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7591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0888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5963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035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182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978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725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323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06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662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82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490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666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1.png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image" Target="../media/image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image" Target="../media/image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3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oleObject" Target="../embeddings/_____Microsoft_Office_Excel_97-20031.xls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_____Microsoft_Office_Excel_97-20033.xls"/><Relationship Id="rId4" Type="http://schemas.openxmlformats.org/officeDocument/2006/relationships/oleObject" Target="../embeddings/_____Microsoft_Office_Excel_97-2003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МЕДАЛИСТЫ\photovisi-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0075" y="-457201"/>
            <a:ext cx="9744075" cy="7315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3716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450" y="188913"/>
            <a:ext cx="75723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0070C0"/>
                </a:solidFill>
                <a:latin typeface="+mn-lt"/>
              </a:rPr>
              <a:t>Дошкольное образование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971550"/>
            <a:ext cx="9144000" cy="0"/>
          </a:xfrm>
          <a:prstGeom prst="line">
            <a:avLst/>
          </a:prstGeom>
          <a:ln w="57150">
            <a:solidFill>
              <a:srgbClr val="36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115888"/>
            <a:ext cx="857250" cy="882650"/>
            <a:chOff x="0" y="386915"/>
            <a:chExt cx="1672102" cy="2041381"/>
          </a:xfrm>
        </p:grpSpPr>
        <p:pic>
          <p:nvPicPr>
            <p:cNvPr id="922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92696"/>
              <a:ext cx="1672102" cy="173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844" y="386915"/>
              <a:ext cx="936104" cy="36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12"/>
          <p:cNvGrpSpPr/>
          <p:nvPr/>
        </p:nvGrpSpPr>
        <p:grpSpPr>
          <a:xfrm>
            <a:off x="683568" y="2636912"/>
            <a:ext cx="936105" cy="1008112"/>
            <a:chOff x="755575" y="1988840"/>
            <a:chExt cx="936105" cy="1008112"/>
          </a:xfrm>
          <a:solidFill>
            <a:srgbClr val="0070C0"/>
          </a:solidFill>
          <a:effectLst/>
        </p:grpSpPr>
        <p:grpSp>
          <p:nvGrpSpPr>
            <p:cNvPr id="4" name="Группа 25"/>
            <p:cNvGrpSpPr/>
            <p:nvPr/>
          </p:nvGrpSpPr>
          <p:grpSpPr>
            <a:xfrm>
              <a:off x="755575" y="1988840"/>
              <a:ext cx="792088" cy="1008112"/>
              <a:chOff x="1254154" y="2612571"/>
              <a:chExt cx="792088" cy="1008112"/>
            </a:xfrm>
            <a:grpFill/>
          </p:grpSpPr>
          <p:sp>
            <p:nvSpPr>
              <p:cNvPr id="16" name="Равнобедренный треугольник 15"/>
              <p:cNvSpPr/>
              <p:nvPr/>
            </p:nvSpPr>
            <p:spPr>
              <a:xfrm rot="16200000" flipV="1">
                <a:off x="1146142" y="2720583"/>
                <a:ext cx="1008112" cy="792088"/>
              </a:xfrm>
              <a:prstGeom prst="triangle">
                <a:avLst/>
              </a:prstGeom>
              <a:solidFill>
                <a:srgbClr val="0070C0"/>
              </a:solidFill>
              <a:ln w="38100">
                <a:solidFill>
                  <a:srgbClr val="0070C0"/>
                </a:solidFill>
              </a:ln>
              <a:effectLst>
                <a:outerShdw blurRad="76200" dist="12700" dir="2700000" sy="-23000" kx="-800400" algn="bl" rotWithShape="0">
                  <a:prstClr val="black">
                    <a:alpha val="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326162" y="2900603"/>
                <a:ext cx="34015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  <a:latin typeface="+mn-lt"/>
                  </a:rPr>
                  <a:t>1</a:t>
                </a:r>
                <a:endParaRPr lang="ru-RU" sz="2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1619672" y="2060848"/>
              <a:ext cx="72008" cy="936104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333CC"/>
                </a:solidFill>
              </a:endParaRPr>
            </a:p>
          </p:txBody>
        </p:sp>
      </p:grpSp>
      <p:grpSp>
        <p:nvGrpSpPr>
          <p:cNvPr id="6" name="Группа 22"/>
          <p:cNvGrpSpPr/>
          <p:nvPr/>
        </p:nvGrpSpPr>
        <p:grpSpPr>
          <a:xfrm>
            <a:off x="683568" y="4221088"/>
            <a:ext cx="936105" cy="1008112"/>
            <a:chOff x="755575" y="1988840"/>
            <a:chExt cx="936105" cy="1008112"/>
          </a:xfrm>
          <a:solidFill>
            <a:srgbClr val="0070C0"/>
          </a:solidFill>
        </p:grpSpPr>
        <p:grpSp>
          <p:nvGrpSpPr>
            <p:cNvPr id="7" name="Группа 25"/>
            <p:cNvGrpSpPr/>
            <p:nvPr/>
          </p:nvGrpSpPr>
          <p:grpSpPr>
            <a:xfrm>
              <a:off x="755575" y="1988840"/>
              <a:ext cx="792088" cy="1008112"/>
              <a:chOff x="1254154" y="2612571"/>
              <a:chExt cx="792088" cy="1008112"/>
            </a:xfrm>
            <a:grpFill/>
          </p:grpSpPr>
          <p:sp>
            <p:nvSpPr>
              <p:cNvPr id="26" name="Равнобедренный треугольник 25"/>
              <p:cNvSpPr/>
              <p:nvPr/>
            </p:nvSpPr>
            <p:spPr>
              <a:xfrm rot="16200000" flipV="1">
                <a:off x="1146142" y="2720583"/>
                <a:ext cx="1008112" cy="792088"/>
              </a:xfrm>
              <a:prstGeom prst="triangle">
                <a:avLst/>
              </a:prstGeom>
              <a:solidFill>
                <a:srgbClr val="3399FF"/>
              </a:solidFill>
              <a:ln w="38100">
                <a:solidFill>
                  <a:srgbClr val="3399FF"/>
                </a:solidFill>
              </a:ln>
              <a:effectLst>
                <a:outerShdw blurRad="76200" dist="12700" dir="2700000" sy="-23000" kx="-800400" algn="bl" rotWithShape="0">
                  <a:prstClr val="black">
                    <a:alpha val="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 dirty="0">
                  <a:solidFill>
                    <a:srgbClr val="3399FF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326162" y="2900603"/>
                <a:ext cx="34015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bg1"/>
                    </a:solidFill>
                    <a:latin typeface="+mn-lt"/>
                  </a:rPr>
                  <a:t>2</a:t>
                </a:r>
                <a:endParaRPr lang="ru-RU" sz="2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25" name="Прямоугольник 24"/>
            <p:cNvSpPr/>
            <p:nvPr/>
          </p:nvSpPr>
          <p:spPr>
            <a:xfrm>
              <a:off x="1619672" y="2060848"/>
              <a:ext cx="72008" cy="936104"/>
            </a:xfrm>
            <a:prstGeom prst="rect">
              <a:avLst/>
            </a:prstGeom>
            <a:solidFill>
              <a:srgbClr val="3399FF"/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399FF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835696" y="2996952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введение ФГОС дошкольного образования</a:t>
            </a:r>
            <a:endParaRPr lang="ru-RU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1835696" y="4293096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обеспечение доступности дошкольного образования, в тех населенных пунктах, где отсутствуют образовательные организации</a:t>
            </a:r>
            <a:endParaRPr lang="ru-RU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755576" y="1628800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3399FF"/>
                </a:solidFill>
              </a:rPr>
              <a:t>Приоритетные задачи:</a:t>
            </a:r>
            <a:endParaRPr lang="ru-RU" sz="2800" dirty="0">
              <a:solidFill>
                <a:srgbClr val="339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0" y="971550"/>
            <a:ext cx="9144000" cy="0"/>
          </a:xfrm>
          <a:prstGeom prst="line">
            <a:avLst/>
          </a:prstGeom>
          <a:ln w="57150">
            <a:solidFill>
              <a:srgbClr val="36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115888"/>
            <a:ext cx="857250" cy="882650"/>
            <a:chOff x="0" y="386915"/>
            <a:chExt cx="1672102" cy="2041381"/>
          </a:xfrm>
        </p:grpSpPr>
        <p:pic>
          <p:nvPicPr>
            <p:cNvPr id="922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92696"/>
              <a:ext cx="1672102" cy="173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844" y="386915"/>
              <a:ext cx="936104" cy="36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2" descr="E:\МЕДАЛИСТЫ\photovisi-downlo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00075" y="-457201"/>
            <a:ext cx="9744075" cy="7315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971550"/>
            <a:ext cx="9144000" cy="0"/>
          </a:xfrm>
          <a:prstGeom prst="line">
            <a:avLst/>
          </a:prstGeom>
          <a:ln w="57150">
            <a:solidFill>
              <a:srgbClr val="36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>
          <a:xfrm>
            <a:off x="1259632" y="0"/>
            <a:ext cx="681037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dirty="0" smtClean="0">
                <a:solidFill>
                  <a:srgbClr val="0070C0"/>
                </a:solidFill>
              </a:rPr>
              <a:t>Основное общее образование</a:t>
            </a: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116632"/>
            <a:ext cx="857250" cy="882650"/>
            <a:chOff x="0" y="386915"/>
            <a:chExt cx="1672102" cy="2041381"/>
          </a:xfrm>
        </p:grpSpPr>
        <p:pic>
          <p:nvPicPr>
            <p:cNvPr id="1025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92696"/>
              <a:ext cx="1672102" cy="173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844" y="386915"/>
              <a:ext cx="936104" cy="36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8" name="Диаграмма 7"/>
          <p:cNvGraphicFramePr/>
          <p:nvPr/>
        </p:nvGraphicFramePr>
        <p:xfrm>
          <a:off x="179512" y="1556792"/>
          <a:ext cx="468052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7584" y="1124744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3399FF"/>
                </a:solidFill>
              </a:rPr>
              <a:t>Формальные показатели (%)</a:t>
            </a:r>
            <a:endParaRPr lang="ru-RU" sz="2400" dirty="0">
              <a:solidFill>
                <a:srgbClr val="3399FF"/>
              </a:solidFill>
            </a:endParaRPr>
          </a:p>
        </p:txBody>
      </p:sp>
      <p:pic>
        <p:nvPicPr>
          <p:cNvPr id="31745" name="Picture 1" descr="\\192.168.1.32\общая роо\100NIKON\DSCN67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556792"/>
            <a:ext cx="3121025" cy="2341563"/>
          </a:xfrm>
          <a:prstGeom prst="rect">
            <a:avLst/>
          </a:prstGeom>
          <a:noFill/>
        </p:spPr>
      </p:pic>
      <p:pic>
        <p:nvPicPr>
          <p:cNvPr id="31746" name="Picture 2" descr="\\192.168.1.32\общая роо\Августовская конференция 2015\Разделы доклада 27.08\ф\DSC_837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077072"/>
            <a:ext cx="3872025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1341944875_3.png"/>
          <p:cNvPicPr>
            <a:picLocks noChangeAspect="1"/>
          </p:cNvPicPr>
          <p:nvPr/>
        </p:nvPicPr>
        <p:blipFill>
          <a:blip r:embed="rId3" cstate="print"/>
          <a:srcRect l="2032"/>
          <a:stretch>
            <a:fillRect/>
          </a:stretch>
        </p:blipFill>
        <p:spPr>
          <a:xfrm>
            <a:off x="1392039" y="1733551"/>
            <a:ext cx="1998349" cy="1974003"/>
          </a:xfrm>
          <a:prstGeom prst="rect">
            <a:avLst/>
          </a:prstGeom>
        </p:spPr>
      </p:pic>
      <p:pic>
        <p:nvPicPr>
          <p:cNvPr id="16" name="Рисунок 15" descr="1341944875_3.png"/>
          <p:cNvPicPr>
            <a:picLocks noChangeAspect="1"/>
          </p:cNvPicPr>
          <p:nvPr/>
        </p:nvPicPr>
        <p:blipFill>
          <a:blip r:embed="rId3" cstate="print"/>
          <a:srcRect l="13208"/>
          <a:stretch>
            <a:fillRect/>
          </a:stretch>
        </p:blipFill>
        <p:spPr>
          <a:xfrm>
            <a:off x="3073857" y="1733551"/>
            <a:ext cx="1770389" cy="1974003"/>
          </a:xfrm>
          <a:prstGeom prst="rect">
            <a:avLst/>
          </a:prstGeom>
        </p:spPr>
      </p:pic>
      <p:pic>
        <p:nvPicPr>
          <p:cNvPr id="17" name="Рисунок 16" descr="1341944875_3.png"/>
          <p:cNvPicPr>
            <a:picLocks noChangeAspect="1"/>
          </p:cNvPicPr>
          <p:nvPr/>
        </p:nvPicPr>
        <p:blipFill>
          <a:blip r:embed="rId3" cstate="print"/>
          <a:srcRect l="13208"/>
          <a:stretch>
            <a:fillRect/>
          </a:stretch>
        </p:blipFill>
        <p:spPr>
          <a:xfrm>
            <a:off x="4527714" y="1733551"/>
            <a:ext cx="1770389" cy="1974003"/>
          </a:xfrm>
          <a:prstGeom prst="rect">
            <a:avLst/>
          </a:prstGeom>
        </p:spPr>
      </p:pic>
      <p:pic>
        <p:nvPicPr>
          <p:cNvPr id="18" name="Рисунок 17" descr="1341944875_3.png"/>
          <p:cNvPicPr>
            <a:picLocks noChangeAspect="1"/>
          </p:cNvPicPr>
          <p:nvPr/>
        </p:nvPicPr>
        <p:blipFill>
          <a:blip r:embed="rId3" cstate="print"/>
          <a:srcRect l="13208"/>
          <a:stretch>
            <a:fillRect/>
          </a:stretch>
        </p:blipFill>
        <p:spPr>
          <a:xfrm>
            <a:off x="5981572" y="1733551"/>
            <a:ext cx="1770389" cy="197400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863339" y="2261221"/>
            <a:ext cx="973343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7200" b="1" cap="all" dirty="0" smtClean="0">
                <a:ln w="0">
                  <a:noFill/>
                </a:ln>
                <a:solidFill>
                  <a:schemeClr val="bg1"/>
                </a:solidFill>
                <a:effectLst/>
              </a:rPr>
              <a:t>Ф</a:t>
            </a:r>
            <a:endParaRPr lang="ru-RU" sz="7200" b="1" cap="all" dirty="0">
              <a:ln w="0"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58625" y="2261221"/>
            <a:ext cx="708848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7200" b="1" cap="all" dirty="0" smtClean="0">
                <a:ln w="0">
                  <a:noFill/>
                </a:ln>
                <a:solidFill>
                  <a:schemeClr val="bg1"/>
                </a:solidFill>
                <a:effectLst/>
              </a:rPr>
              <a:t>Г</a:t>
            </a:r>
            <a:endParaRPr lang="ru-RU" sz="7200" b="1" cap="all" dirty="0">
              <a:ln w="0"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15541" y="2261221"/>
            <a:ext cx="902811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7200" b="1" cap="all" dirty="0" smtClean="0">
                <a:ln w="0">
                  <a:noFill/>
                </a:ln>
                <a:solidFill>
                  <a:schemeClr val="bg1"/>
                </a:solidFill>
                <a:effectLst/>
              </a:rPr>
              <a:t>О</a:t>
            </a:r>
            <a:endParaRPr lang="ru-RU" sz="7200" b="1" cap="all" dirty="0">
              <a:ln w="0"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58507" y="2261221"/>
            <a:ext cx="851515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7200" b="1" cap="all" dirty="0" smtClean="0">
                <a:ln w="0">
                  <a:noFill/>
                </a:ln>
                <a:solidFill>
                  <a:schemeClr val="bg1"/>
                </a:solidFill>
                <a:effectLst/>
              </a:rPr>
              <a:t>С</a:t>
            </a:r>
            <a:endParaRPr lang="ru-RU" sz="7200" b="1" cap="all" dirty="0">
              <a:ln w="0">
                <a:noFill/>
              </a:ln>
              <a:solidFill>
                <a:schemeClr val="bg1"/>
              </a:solidFill>
              <a:effectLst/>
            </a:endParaRPr>
          </a:p>
        </p:txBody>
      </p:sp>
      <p:grpSp>
        <p:nvGrpSpPr>
          <p:cNvPr id="3" name="Группа 26"/>
          <p:cNvGrpSpPr/>
          <p:nvPr/>
        </p:nvGrpSpPr>
        <p:grpSpPr>
          <a:xfrm>
            <a:off x="817582" y="5434450"/>
            <a:ext cx="7490548" cy="959615"/>
            <a:chOff x="817582" y="5644000"/>
            <a:chExt cx="7490548" cy="959614"/>
          </a:xfrm>
        </p:grpSpPr>
        <p:sp>
          <p:nvSpPr>
            <p:cNvPr id="28" name="Нашивка 27"/>
            <p:cNvSpPr/>
            <p:nvPr/>
          </p:nvSpPr>
          <p:spPr>
            <a:xfrm>
              <a:off x="817582" y="5644000"/>
              <a:ext cx="2698476" cy="959614"/>
            </a:xfrm>
            <a:prstGeom prst="chevron">
              <a:avLst>
                <a:gd name="adj" fmla="val 33932"/>
              </a:avLst>
            </a:prstGeom>
            <a:solidFill>
              <a:srgbClr val="3399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b="1" dirty="0" smtClean="0"/>
                <a:t>ПРЕДМЕТНЫЕ</a:t>
              </a:r>
            </a:p>
            <a:p>
              <a:pPr algn="ctr"/>
              <a:r>
                <a:rPr lang="ru-RU" dirty="0" smtClean="0"/>
                <a:t>РЕЗУЛЬТАТЫ</a:t>
              </a:r>
              <a:endParaRPr lang="ru-RU" dirty="0"/>
            </a:p>
          </p:txBody>
        </p:sp>
        <p:sp>
          <p:nvSpPr>
            <p:cNvPr id="29" name="Нашивка 28"/>
            <p:cNvSpPr/>
            <p:nvPr/>
          </p:nvSpPr>
          <p:spPr>
            <a:xfrm>
              <a:off x="3213618" y="5644000"/>
              <a:ext cx="2698476" cy="959614"/>
            </a:xfrm>
            <a:prstGeom prst="chevron">
              <a:avLst>
                <a:gd name="adj" fmla="val 33932"/>
              </a:avLst>
            </a:prstGeom>
            <a:solidFill>
              <a:srgbClr val="3661A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/>
              <a:r>
                <a:rPr lang="ru-RU" b="1" dirty="0" smtClean="0"/>
                <a:t>МЕТАПРЕДМЕТНЫЕ</a:t>
              </a:r>
            </a:p>
            <a:p>
              <a:pPr algn="ctr"/>
              <a:r>
                <a:rPr lang="ru-RU" dirty="0" smtClean="0"/>
                <a:t>РЕЗУЛЬТАТЫ</a:t>
              </a:r>
            </a:p>
          </p:txBody>
        </p:sp>
        <p:sp>
          <p:nvSpPr>
            <p:cNvPr id="30" name="Нашивка 29"/>
            <p:cNvSpPr/>
            <p:nvPr/>
          </p:nvSpPr>
          <p:spPr>
            <a:xfrm>
              <a:off x="5609654" y="5644000"/>
              <a:ext cx="2698476" cy="959614"/>
            </a:xfrm>
            <a:prstGeom prst="chevron">
              <a:avLst>
                <a:gd name="adj" fmla="val 33932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r>
                <a:rPr lang="ru-RU" b="1" dirty="0" smtClean="0"/>
                <a:t>ЛИЧНОСТНЫЕ</a:t>
              </a:r>
            </a:p>
            <a:p>
              <a:pPr algn="ctr"/>
              <a:r>
                <a:rPr lang="ru-RU" dirty="0" smtClean="0"/>
                <a:t>РЕЗУЛЬТАТЫ</a:t>
              </a:r>
              <a:endParaRPr lang="ru-RU" dirty="0"/>
            </a:p>
          </p:txBody>
        </p:sp>
      </p:grpSp>
      <p:cxnSp>
        <p:nvCxnSpPr>
          <p:cNvPr id="21" name="Прямая соединительная линия 20"/>
          <p:cNvCxnSpPr/>
          <p:nvPr/>
        </p:nvCxnSpPr>
        <p:spPr>
          <a:xfrm>
            <a:off x="0" y="971147"/>
            <a:ext cx="9144000" cy="0"/>
          </a:xfrm>
          <a:prstGeom prst="line">
            <a:avLst/>
          </a:prstGeom>
          <a:ln w="57150">
            <a:solidFill>
              <a:srgbClr val="FE83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10025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+mn-lt"/>
              </a:rPr>
              <a:t>…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0" y="971147"/>
            <a:ext cx="9144000" cy="0"/>
          </a:xfrm>
          <a:prstGeom prst="line">
            <a:avLst/>
          </a:prstGeom>
          <a:ln w="57150">
            <a:solidFill>
              <a:srgbClr val="36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406650" y="6519446"/>
            <a:ext cx="6570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noProof="1" smtClean="0">
                <a:solidFill>
                  <a:schemeClr val="bg1"/>
                </a:solidFill>
                <a:latin typeface="+mn-lt"/>
              </a:rPr>
              <a:t>РАЗДЕЛ 1. Качество и доступность </a:t>
            </a:r>
            <a:r>
              <a:rPr lang="en-US" sz="1600" noProof="1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600" noProof="1" smtClean="0">
                <a:solidFill>
                  <a:schemeClr val="bg1"/>
                </a:solidFill>
                <a:latin typeface="+mn-lt"/>
              </a:rPr>
              <a:t>общего образования. </a:t>
            </a:r>
            <a:r>
              <a:rPr lang="en-US" sz="1600" noProof="1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600" noProof="1" smtClean="0">
                <a:solidFill>
                  <a:schemeClr val="bg1"/>
                </a:solidFill>
                <a:latin typeface="+mn-lt"/>
              </a:rPr>
              <a:t>Введение ФГОС</a:t>
            </a:r>
            <a:endParaRPr lang="en-GB" sz="1600" noProof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72494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Начальное общее образование</a:t>
            </a:r>
            <a:endParaRPr lang="ru-RU" sz="4000" dirty="0">
              <a:solidFill>
                <a:srgbClr val="0070C0"/>
              </a:solidFill>
            </a:endParaRPr>
          </a:p>
        </p:txBody>
      </p:sp>
      <p:grpSp>
        <p:nvGrpSpPr>
          <p:cNvPr id="32" name="Группа 2"/>
          <p:cNvGrpSpPr>
            <a:grpSpLocks/>
          </p:cNvGrpSpPr>
          <p:nvPr/>
        </p:nvGrpSpPr>
        <p:grpSpPr bwMode="auto">
          <a:xfrm>
            <a:off x="0" y="116632"/>
            <a:ext cx="857250" cy="882650"/>
            <a:chOff x="0" y="386915"/>
            <a:chExt cx="1672102" cy="2041381"/>
          </a:xfrm>
        </p:grpSpPr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92696"/>
              <a:ext cx="1672102" cy="173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4844" y="386915"/>
              <a:ext cx="936104" cy="36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" name="Группа 37"/>
          <p:cNvGrpSpPr/>
          <p:nvPr/>
        </p:nvGrpSpPr>
        <p:grpSpPr>
          <a:xfrm>
            <a:off x="3641725" y="3529013"/>
            <a:ext cx="1843088" cy="1817687"/>
            <a:chOff x="3641725" y="3529013"/>
            <a:chExt cx="1843088" cy="1817687"/>
          </a:xfrm>
        </p:grpSpPr>
        <p:sp>
          <p:nvSpPr>
            <p:cNvPr id="348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3641725" y="3529013"/>
              <a:ext cx="1843088" cy="1817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821" name="Freeform 5"/>
            <p:cNvSpPr>
              <a:spLocks noEditPoints="1"/>
            </p:cNvSpPr>
            <p:nvPr/>
          </p:nvSpPr>
          <p:spPr bwMode="auto">
            <a:xfrm>
              <a:off x="3641725" y="3529013"/>
              <a:ext cx="1843088" cy="1817687"/>
            </a:xfrm>
            <a:custGeom>
              <a:avLst/>
              <a:gdLst/>
              <a:ahLst/>
              <a:cxnLst>
                <a:cxn ang="0">
                  <a:pos x="16159" y="6823"/>
                </a:cxn>
                <a:cxn ang="0">
                  <a:pos x="16001" y="7903"/>
                </a:cxn>
                <a:cxn ang="0">
                  <a:pos x="15790" y="8983"/>
                </a:cxn>
                <a:cxn ang="0">
                  <a:pos x="15517" y="10063"/>
                </a:cxn>
                <a:cxn ang="0">
                  <a:pos x="15181" y="11142"/>
                </a:cxn>
                <a:cxn ang="0">
                  <a:pos x="14787" y="12198"/>
                </a:cxn>
                <a:cxn ang="0">
                  <a:pos x="14345" y="13222"/>
                </a:cxn>
                <a:cxn ang="0">
                  <a:pos x="13858" y="14215"/>
                </a:cxn>
                <a:cxn ang="0">
                  <a:pos x="13326" y="15174"/>
                </a:cxn>
                <a:cxn ang="0">
                  <a:pos x="11617" y="15750"/>
                </a:cxn>
                <a:cxn ang="0">
                  <a:pos x="9411" y="15991"/>
                </a:cxn>
                <a:cxn ang="0">
                  <a:pos x="7192" y="16011"/>
                </a:cxn>
                <a:cxn ang="0">
                  <a:pos x="4984" y="15805"/>
                </a:cxn>
                <a:cxn ang="0">
                  <a:pos x="3113" y="15446"/>
                </a:cxn>
                <a:cxn ang="0">
                  <a:pos x="2061" y="13499"/>
                </a:cxn>
                <a:cxn ang="0">
                  <a:pos x="1208" y="11452"/>
                </a:cxn>
                <a:cxn ang="0">
                  <a:pos x="563" y="9329"/>
                </a:cxn>
                <a:cxn ang="0">
                  <a:pos x="139" y="7154"/>
                </a:cxn>
                <a:cxn ang="0">
                  <a:pos x="422" y="5415"/>
                </a:cxn>
                <a:cxn ang="0">
                  <a:pos x="1999" y="3857"/>
                </a:cxn>
                <a:cxn ang="0">
                  <a:pos x="3722" y="2470"/>
                </a:cxn>
                <a:cxn ang="0">
                  <a:pos x="5578" y="1266"/>
                </a:cxn>
                <a:cxn ang="0">
                  <a:pos x="7551" y="253"/>
                </a:cxn>
                <a:cxn ang="0">
                  <a:pos x="9574" y="665"/>
                </a:cxn>
                <a:cxn ang="0">
                  <a:pos x="11496" y="1761"/>
                </a:cxn>
                <a:cxn ang="0">
                  <a:pos x="13295" y="3045"/>
                </a:cxn>
                <a:cxn ang="0">
                  <a:pos x="14955" y="4506"/>
                </a:cxn>
                <a:cxn ang="0">
                  <a:pos x="16254" y="5898"/>
                </a:cxn>
                <a:cxn ang="0">
                  <a:pos x="13607" y="13365"/>
                </a:cxn>
                <a:cxn ang="0">
                  <a:pos x="14405" y="11490"/>
                </a:cxn>
                <a:cxn ang="0">
                  <a:pos x="15019" y="9552"/>
                </a:cxn>
                <a:cxn ang="0">
                  <a:pos x="15446" y="7557"/>
                </a:cxn>
                <a:cxn ang="0">
                  <a:pos x="15243" y="5671"/>
                </a:cxn>
                <a:cxn ang="0">
                  <a:pos x="13779" y="4241"/>
                </a:cxn>
                <a:cxn ang="0">
                  <a:pos x="12185" y="2964"/>
                </a:cxn>
                <a:cxn ang="0">
                  <a:pos x="10477" y="1844"/>
                </a:cxn>
                <a:cxn ang="0">
                  <a:pos x="8665" y="891"/>
                </a:cxn>
                <a:cxn ang="0">
                  <a:pos x="6812" y="1273"/>
                </a:cxn>
                <a:cxn ang="0">
                  <a:pos x="5046" y="2294"/>
                </a:cxn>
                <a:cxn ang="0">
                  <a:pos x="3387" y="3480"/>
                </a:cxn>
                <a:cxn ang="0">
                  <a:pos x="1848" y="4820"/>
                </a:cxn>
                <a:cxn ang="0">
                  <a:pos x="640" y="6085"/>
                </a:cxn>
                <a:cxn ang="0">
                  <a:pos x="924" y="8108"/>
                </a:cxn>
                <a:cxn ang="0">
                  <a:pos x="1405" y="10095"/>
                </a:cxn>
                <a:cxn ang="0">
                  <a:pos x="2074" y="12026"/>
                </a:cxn>
                <a:cxn ang="0">
                  <a:pos x="2927" y="13883"/>
                </a:cxn>
                <a:cxn ang="0">
                  <a:pos x="4071" y="15022"/>
                </a:cxn>
                <a:cxn ang="0">
                  <a:pos x="6097" y="15318"/>
                </a:cxn>
                <a:cxn ang="0">
                  <a:pos x="8137" y="15416"/>
                </a:cxn>
                <a:cxn ang="0">
                  <a:pos x="10178" y="15320"/>
                </a:cxn>
                <a:cxn ang="0">
                  <a:pos x="12205" y="15028"/>
                </a:cxn>
                <a:cxn ang="0">
                  <a:pos x="3526" y="14876"/>
                </a:cxn>
                <a:cxn ang="0">
                  <a:pos x="13864" y="6542"/>
                </a:cxn>
                <a:cxn ang="0">
                  <a:pos x="12460" y="6756"/>
                </a:cxn>
                <a:cxn ang="0">
                  <a:pos x="11002" y="6937"/>
                </a:cxn>
                <a:cxn ang="0">
                  <a:pos x="9544" y="7061"/>
                </a:cxn>
                <a:cxn ang="0">
                  <a:pos x="8134" y="7108"/>
                </a:cxn>
                <a:cxn ang="0">
                  <a:pos x="6725" y="7061"/>
                </a:cxn>
                <a:cxn ang="0">
                  <a:pos x="5266" y="6937"/>
                </a:cxn>
                <a:cxn ang="0">
                  <a:pos x="3810" y="6756"/>
                </a:cxn>
                <a:cxn ang="0">
                  <a:pos x="2406" y="6542"/>
                </a:cxn>
              </a:cxnLst>
              <a:rect l="0" t="0" r="r" b="b"/>
              <a:pathLst>
                <a:path w="16254" h="16030">
                  <a:moveTo>
                    <a:pt x="16254" y="5898"/>
                  </a:moveTo>
                  <a:lnTo>
                    <a:pt x="16241" y="6052"/>
                  </a:lnTo>
                  <a:lnTo>
                    <a:pt x="16227" y="6206"/>
                  </a:lnTo>
                  <a:lnTo>
                    <a:pt x="16210" y="6361"/>
                  </a:lnTo>
                  <a:lnTo>
                    <a:pt x="16194" y="6515"/>
                  </a:lnTo>
                  <a:lnTo>
                    <a:pt x="16177" y="6669"/>
                  </a:lnTo>
                  <a:lnTo>
                    <a:pt x="16159" y="6823"/>
                  </a:lnTo>
                  <a:lnTo>
                    <a:pt x="16139" y="6978"/>
                  </a:lnTo>
                  <a:lnTo>
                    <a:pt x="16119" y="7132"/>
                  </a:lnTo>
                  <a:lnTo>
                    <a:pt x="16098" y="7286"/>
                  </a:lnTo>
                  <a:lnTo>
                    <a:pt x="16075" y="7441"/>
                  </a:lnTo>
                  <a:lnTo>
                    <a:pt x="16052" y="7595"/>
                  </a:lnTo>
                  <a:lnTo>
                    <a:pt x="16027" y="7749"/>
                  </a:lnTo>
                  <a:lnTo>
                    <a:pt x="16001" y="7903"/>
                  </a:lnTo>
                  <a:lnTo>
                    <a:pt x="15975" y="8058"/>
                  </a:lnTo>
                  <a:lnTo>
                    <a:pt x="15946" y="8212"/>
                  </a:lnTo>
                  <a:lnTo>
                    <a:pt x="15918" y="8366"/>
                  </a:lnTo>
                  <a:lnTo>
                    <a:pt x="15887" y="8520"/>
                  </a:lnTo>
                  <a:lnTo>
                    <a:pt x="15856" y="8675"/>
                  </a:lnTo>
                  <a:lnTo>
                    <a:pt x="15823" y="8829"/>
                  </a:lnTo>
                  <a:lnTo>
                    <a:pt x="15790" y="8983"/>
                  </a:lnTo>
                  <a:lnTo>
                    <a:pt x="15754" y="9138"/>
                  </a:lnTo>
                  <a:lnTo>
                    <a:pt x="15719" y="9292"/>
                  </a:lnTo>
                  <a:lnTo>
                    <a:pt x="15681" y="9446"/>
                  </a:lnTo>
                  <a:lnTo>
                    <a:pt x="15642" y="9600"/>
                  </a:lnTo>
                  <a:lnTo>
                    <a:pt x="15602" y="9755"/>
                  </a:lnTo>
                  <a:lnTo>
                    <a:pt x="15560" y="9909"/>
                  </a:lnTo>
                  <a:lnTo>
                    <a:pt x="15517" y="10063"/>
                  </a:lnTo>
                  <a:lnTo>
                    <a:pt x="15474" y="10217"/>
                  </a:lnTo>
                  <a:lnTo>
                    <a:pt x="15429" y="10372"/>
                  </a:lnTo>
                  <a:lnTo>
                    <a:pt x="15382" y="10526"/>
                  </a:lnTo>
                  <a:lnTo>
                    <a:pt x="15335" y="10680"/>
                  </a:lnTo>
                  <a:lnTo>
                    <a:pt x="15285" y="10835"/>
                  </a:lnTo>
                  <a:lnTo>
                    <a:pt x="15233" y="10989"/>
                  </a:lnTo>
                  <a:lnTo>
                    <a:pt x="15181" y="11142"/>
                  </a:lnTo>
                  <a:lnTo>
                    <a:pt x="15128" y="11294"/>
                  </a:lnTo>
                  <a:lnTo>
                    <a:pt x="15074" y="11447"/>
                  </a:lnTo>
                  <a:lnTo>
                    <a:pt x="15019" y="11598"/>
                  </a:lnTo>
                  <a:lnTo>
                    <a:pt x="14962" y="11749"/>
                  </a:lnTo>
                  <a:lnTo>
                    <a:pt x="14905" y="11899"/>
                  </a:lnTo>
                  <a:lnTo>
                    <a:pt x="14846" y="12048"/>
                  </a:lnTo>
                  <a:lnTo>
                    <a:pt x="14787" y="12198"/>
                  </a:lnTo>
                  <a:lnTo>
                    <a:pt x="14727" y="12346"/>
                  </a:lnTo>
                  <a:lnTo>
                    <a:pt x="14665" y="12493"/>
                  </a:lnTo>
                  <a:lnTo>
                    <a:pt x="14603" y="12640"/>
                  </a:lnTo>
                  <a:lnTo>
                    <a:pt x="14540" y="12786"/>
                  </a:lnTo>
                  <a:lnTo>
                    <a:pt x="14476" y="12932"/>
                  </a:lnTo>
                  <a:lnTo>
                    <a:pt x="14411" y="13078"/>
                  </a:lnTo>
                  <a:lnTo>
                    <a:pt x="14345" y="13222"/>
                  </a:lnTo>
                  <a:lnTo>
                    <a:pt x="14278" y="13366"/>
                  </a:lnTo>
                  <a:lnTo>
                    <a:pt x="14210" y="13509"/>
                  </a:lnTo>
                  <a:lnTo>
                    <a:pt x="14142" y="13652"/>
                  </a:lnTo>
                  <a:lnTo>
                    <a:pt x="14072" y="13793"/>
                  </a:lnTo>
                  <a:lnTo>
                    <a:pt x="14002" y="13934"/>
                  </a:lnTo>
                  <a:lnTo>
                    <a:pt x="13930" y="14075"/>
                  </a:lnTo>
                  <a:lnTo>
                    <a:pt x="13858" y="14215"/>
                  </a:lnTo>
                  <a:lnTo>
                    <a:pt x="13784" y="14354"/>
                  </a:lnTo>
                  <a:lnTo>
                    <a:pt x="13710" y="14492"/>
                  </a:lnTo>
                  <a:lnTo>
                    <a:pt x="13635" y="14630"/>
                  </a:lnTo>
                  <a:lnTo>
                    <a:pt x="13559" y="14767"/>
                  </a:lnTo>
                  <a:lnTo>
                    <a:pt x="13483" y="14903"/>
                  </a:lnTo>
                  <a:lnTo>
                    <a:pt x="13405" y="15039"/>
                  </a:lnTo>
                  <a:lnTo>
                    <a:pt x="13326" y="15174"/>
                  </a:lnTo>
                  <a:lnTo>
                    <a:pt x="13247" y="15308"/>
                  </a:lnTo>
                  <a:lnTo>
                    <a:pt x="13167" y="15442"/>
                  </a:lnTo>
                  <a:lnTo>
                    <a:pt x="12859" y="15512"/>
                  </a:lnTo>
                  <a:lnTo>
                    <a:pt x="12550" y="15578"/>
                  </a:lnTo>
                  <a:lnTo>
                    <a:pt x="12239" y="15640"/>
                  </a:lnTo>
                  <a:lnTo>
                    <a:pt x="11928" y="15697"/>
                  </a:lnTo>
                  <a:lnTo>
                    <a:pt x="11617" y="15750"/>
                  </a:lnTo>
                  <a:lnTo>
                    <a:pt x="11303" y="15798"/>
                  </a:lnTo>
                  <a:lnTo>
                    <a:pt x="10989" y="15841"/>
                  </a:lnTo>
                  <a:lnTo>
                    <a:pt x="10675" y="15881"/>
                  </a:lnTo>
                  <a:lnTo>
                    <a:pt x="10360" y="15915"/>
                  </a:lnTo>
                  <a:lnTo>
                    <a:pt x="10044" y="15945"/>
                  </a:lnTo>
                  <a:lnTo>
                    <a:pt x="9728" y="15970"/>
                  </a:lnTo>
                  <a:lnTo>
                    <a:pt x="9411" y="15991"/>
                  </a:lnTo>
                  <a:lnTo>
                    <a:pt x="9095" y="16008"/>
                  </a:lnTo>
                  <a:lnTo>
                    <a:pt x="8778" y="16020"/>
                  </a:lnTo>
                  <a:lnTo>
                    <a:pt x="8460" y="16027"/>
                  </a:lnTo>
                  <a:lnTo>
                    <a:pt x="8143" y="16030"/>
                  </a:lnTo>
                  <a:lnTo>
                    <a:pt x="7826" y="16028"/>
                  </a:lnTo>
                  <a:lnTo>
                    <a:pt x="7509" y="16022"/>
                  </a:lnTo>
                  <a:lnTo>
                    <a:pt x="7192" y="16011"/>
                  </a:lnTo>
                  <a:lnTo>
                    <a:pt x="6875" y="15995"/>
                  </a:lnTo>
                  <a:lnTo>
                    <a:pt x="6558" y="15975"/>
                  </a:lnTo>
                  <a:lnTo>
                    <a:pt x="6243" y="15950"/>
                  </a:lnTo>
                  <a:lnTo>
                    <a:pt x="5927" y="15920"/>
                  </a:lnTo>
                  <a:lnTo>
                    <a:pt x="5612" y="15887"/>
                  </a:lnTo>
                  <a:lnTo>
                    <a:pt x="5298" y="15848"/>
                  </a:lnTo>
                  <a:lnTo>
                    <a:pt x="4984" y="15805"/>
                  </a:lnTo>
                  <a:lnTo>
                    <a:pt x="4671" y="15757"/>
                  </a:lnTo>
                  <a:lnTo>
                    <a:pt x="4358" y="15704"/>
                  </a:lnTo>
                  <a:lnTo>
                    <a:pt x="4047" y="15646"/>
                  </a:lnTo>
                  <a:lnTo>
                    <a:pt x="3737" y="15584"/>
                  </a:lnTo>
                  <a:lnTo>
                    <a:pt x="3428" y="15517"/>
                  </a:lnTo>
                  <a:lnTo>
                    <a:pt x="3120" y="15446"/>
                  </a:lnTo>
                  <a:lnTo>
                    <a:pt x="3113" y="15446"/>
                  </a:lnTo>
                  <a:lnTo>
                    <a:pt x="2951" y="15175"/>
                  </a:lnTo>
                  <a:lnTo>
                    <a:pt x="2793" y="14901"/>
                  </a:lnTo>
                  <a:lnTo>
                    <a:pt x="2638" y="14625"/>
                  </a:lnTo>
                  <a:lnTo>
                    <a:pt x="2488" y="14347"/>
                  </a:lnTo>
                  <a:lnTo>
                    <a:pt x="2342" y="14066"/>
                  </a:lnTo>
                  <a:lnTo>
                    <a:pt x="2199" y="13784"/>
                  </a:lnTo>
                  <a:lnTo>
                    <a:pt x="2061" y="13499"/>
                  </a:lnTo>
                  <a:lnTo>
                    <a:pt x="1927" y="13213"/>
                  </a:lnTo>
                  <a:lnTo>
                    <a:pt x="1797" y="12923"/>
                  </a:lnTo>
                  <a:lnTo>
                    <a:pt x="1670" y="12633"/>
                  </a:lnTo>
                  <a:lnTo>
                    <a:pt x="1548" y="12340"/>
                  </a:lnTo>
                  <a:lnTo>
                    <a:pt x="1430" y="12045"/>
                  </a:lnTo>
                  <a:lnTo>
                    <a:pt x="1317" y="11750"/>
                  </a:lnTo>
                  <a:lnTo>
                    <a:pt x="1208" y="11452"/>
                  </a:lnTo>
                  <a:lnTo>
                    <a:pt x="1102" y="11153"/>
                  </a:lnTo>
                  <a:lnTo>
                    <a:pt x="1002" y="10852"/>
                  </a:lnTo>
                  <a:lnTo>
                    <a:pt x="905" y="10550"/>
                  </a:lnTo>
                  <a:lnTo>
                    <a:pt x="813" y="10247"/>
                  </a:lnTo>
                  <a:lnTo>
                    <a:pt x="725" y="9942"/>
                  </a:lnTo>
                  <a:lnTo>
                    <a:pt x="642" y="9636"/>
                  </a:lnTo>
                  <a:lnTo>
                    <a:pt x="563" y="9329"/>
                  </a:lnTo>
                  <a:lnTo>
                    <a:pt x="489" y="9021"/>
                  </a:lnTo>
                  <a:lnTo>
                    <a:pt x="419" y="8712"/>
                  </a:lnTo>
                  <a:lnTo>
                    <a:pt x="354" y="8402"/>
                  </a:lnTo>
                  <a:lnTo>
                    <a:pt x="293" y="8091"/>
                  </a:lnTo>
                  <a:lnTo>
                    <a:pt x="237" y="7780"/>
                  </a:lnTo>
                  <a:lnTo>
                    <a:pt x="186" y="7467"/>
                  </a:lnTo>
                  <a:lnTo>
                    <a:pt x="139" y="7154"/>
                  </a:lnTo>
                  <a:lnTo>
                    <a:pt x="97" y="6841"/>
                  </a:lnTo>
                  <a:lnTo>
                    <a:pt x="60" y="6527"/>
                  </a:lnTo>
                  <a:lnTo>
                    <a:pt x="27" y="6212"/>
                  </a:lnTo>
                  <a:lnTo>
                    <a:pt x="0" y="5898"/>
                  </a:lnTo>
                  <a:lnTo>
                    <a:pt x="0" y="5891"/>
                  </a:lnTo>
                  <a:lnTo>
                    <a:pt x="209" y="5651"/>
                  </a:lnTo>
                  <a:lnTo>
                    <a:pt x="422" y="5415"/>
                  </a:lnTo>
                  <a:lnTo>
                    <a:pt x="637" y="5182"/>
                  </a:lnTo>
                  <a:lnTo>
                    <a:pt x="856" y="4953"/>
                  </a:lnTo>
                  <a:lnTo>
                    <a:pt x="1079" y="4727"/>
                  </a:lnTo>
                  <a:lnTo>
                    <a:pt x="1304" y="4504"/>
                  </a:lnTo>
                  <a:lnTo>
                    <a:pt x="1533" y="4285"/>
                  </a:lnTo>
                  <a:lnTo>
                    <a:pt x="1765" y="4069"/>
                  </a:lnTo>
                  <a:lnTo>
                    <a:pt x="1999" y="3857"/>
                  </a:lnTo>
                  <a:lnTo>
                    <a:pt x="2236" y="3648"/>
                  </a:lnTo>
                  <a:lnTo>
                    <a:pt x="2477" y="3443"/>
                  </a:lnTo>
                  <a:lnTo>
                    <a:pt x="2721" y="3241"/>
                  </a:lnTo>
                  <a:lnTo>
                    <a:pt x="2966" y="3043"/>
                  </a:lnTo>
                  <a:lnTo>
                    <a:pt x="3216" y="2848"/>
                  </a:lnTo>
                  <a:lnTo>
                    <a:pt x="3468" y="2657"/>
                  </a:lnTo>
                  <a:lnTo>
                    <a:pt x="3722" y="2470"/>
                  </a:lnTo>
                  <a:lnTo>
                    <a:pt x="3980" y="2287"/>
                  </a:lnTo>
                  <a:lnTo>
                    <a:pt x="4240" y="2107"/>
                  </a:lnTo>
                  <a:lnTo>
                    <a:pt x="4502" y="1930"/>
                  </a:lnTo>
                  <a:lnTo>
                    <a:pt x="4768" y="1759"/>
                  </a:lnTo>
                  <a:lnTo>
                    <a:pt x="5036" y="1590"/>
                  </a:lnTo>
                  <a:lnTo>
                    <a:pt x="5306" y="1426"/>
                  </a:lnTo>
                  <a:lnTo>
                    <a:pt x="5578" y="1266"/>
                  </a:lnTo>
                  <a:lnTo>
                    <a:pt x="5853" y="1108"/>
                  </a:lnTo>
                  <a:lnTo>
                    <a:pt x="6131" y="956"/>
                  </a:lnTo>
                  <a:lnTo>
                    <a:pt x="6410" y="807"/>
                  </a:lnTo>
                  <a:lnTo>
                    <a:pt x="6693" y="663"/>
                  </a:lnTo>
                  <a:lnTo>
                    <a:pt x="6976" y="522"/>
                  </a:lnTo>
                  <a:lnTo>
                    <a:pt x="7262" y="385"/>
                  </a:lnTo>
                  <a:lnTo>
                    <a:pt x="7551" y="253"/>
                  </a:lnTo>
                  <a:lnTo>
                    <a:pt x="7842" y="124"/>
                  </a:lnTo>
                  <a:lnTo>
                    <a:pt x="8134" y="0"/>
                  </a:lnTo>
                  <a:lnTo>
                    <a:pt x="8427" y="125"/>
                  </a:lnTo>
                  <a:lnTo>
                    <a:pt x="8716" y="254"/>
                  </a:lnTo>
                  <a:lnTo>
                    <a:pt x="9004" y="387"/>
                  </a:lnTo>
                  <a:lnTo>
                    <a:pt x="9290" y="524"/>
                  </a:lnTo>
                  <a:lnTo>
                    <a:pt x="9574" y="665"/>
                  </a:lnTo>
                  <a:lnTo>
                    <a:pt x="9855" y="809"/>
                  </a:lnTo>
                  <a:lnTo>
                    <a:pt x="10134" y="958"/>
                  </a:lnTo>
                  <a:lnTo>
                    <a:pt x="10412" y="1111"/>
                  </a:lnTo>
                  <a:lnTo>
                    <a:pt x="10686" y="1268"/>
                  </a:lnTo>
                  <a:lnTo>
                    <a:pt x="10958" y="1428"/>
                  </a:lnTo>
                  <a:lnTo>
                    <a:pt x="11228" y="1593"/>
                  </a:lnTo>
                  <a:lnTo>
                    <a:pt x="11496" y="1761"/>
                  </a:lnTo>
                  <a:lnTo>
                    <a:pt x="11761" y="1933"/>
                  </a:lnTo>
                  <a:lnTo>
                    <a:pt x="12023" y="2109"/>
                  </a:lnTo>
                  <a:lnTo>
                    <a:pt x="12283" y="2289"/>
                  </a:lnTo>
                  <a:lnTo>
                    <a:pt x="12540" y="2472"/>
                  </a:lnTo>
                  <a:lnTo>
                    <a:pt x="12794" y="2660"/>
                  </a:lnTo>
                  <a:lnTo>
                    <a:pt x="13046" y="2851"/>
                  </a:lnTo>
                  <a:lnTo>
                    <a:pt x="13295" y="3045"/>
                  </a:lnTo>
                  <a:lnTo>
                    <a:pt x="13541" y="3243"/>
                  </a:lnTo>
                  <a:lnTo>
                    <a:pt x="13783" y="3445"/>
                  </a:lnTo>
                  <a:lnTo>
                    <a:pt x="14024" y="3650"/>
                  </a:lnTo>
                  <a:lnTo>
                    <a:pt x="14261" y="3859"/>
                  </a:lnTo>
                  <a:lnTo>
                    <a:pt x="14496" y="4071"/>
                  </a:lnTo>
                  <a:lnTo>
                    <a:pt x="14726" y="4287"/>
                  </a:lnTo>
                  <a:lnTo>
                    <a:pt x="14955" y="4506"/>
                  </a:lnTo>
                  <a:lnTo>
                    <a:pt x="15179" y="4730"/>
                  </a:lnTo>
                  <a:lnTo>
                    <a:pt x="15401" y="4956"/>
                  </a:lnTo>
                  <a:lnTo>
                    <a:pt x="15619" y="5185"/>
                  </a:lnTo>
                  <a:lnTo>
                    <a:pt x="15834" y="5418"/>
                  </a:lnTo>
                  <a:lnTo>
                    <a:pt x="16046" y="5654"/>
                  </a:lnTo>
                  <a:lnTo>
                    <a:pt x="16254" y="5894"/>
                  </a:lnTo>
                  <a:lnTo>
                    <a:pt x="16254" y="5898"/>
                  </a:lnTo>
                  <a:close/>
                  <a:moveTo>
                    <a:pt x="12776" y="14913"/>
                  </a:moveTo>
                  <a:lnTo>
                    <a:pt x="12924" y="14659"/>
                  </a:lnTo>
                  <a:lnTo>
                    <a:pt x="13067" y="14403"/>
                  </a:lnTo>
                  <a:lnTo>
                    <a:pt x="13208" y="14146"/>
                  </a:lnTo>
                  <a:lnTo>
                    <a:pt x="13345" y="13887"/>
                  </a:lnTo>
                  <a:lnTo>
                    <a:pt x="13478" y="13627"/>
                  </a:lnTo>
                  <a:lnTo>
                    <a:pt x="13607" y="13365"/>
                  </a:lnTo>
                  <a:lnTo>
                    <a:pt x="13732" y="13102"/>
                  </a:lnTo>
                  <a:lnTo>
                    <a:pt x="13853" y="12837"/>
                  </a:lnTo>
                  <a:lnTo>
                    <a:pt x="13971" y="12570"/>
                  </a:lnTo>
                  <a:lnTo>
                    <a:pt x="14086" y="12302"/>
                  </a:lnTo>
                  <a:lnTo>
                    <a:pt x="14196" y="12033"/>
                  </a:lnTo>
                  <a:lnTo>
                    <a:pt x="14303" y="11762"/>
                  </a:lnTo>
                  <a:lnTo>
                    <a:pt x="14405" y="11490"/>
                  </a:lnTo>
                  <a:lnTo>
                    <a:pt x="14505" y="11217"/>
                  </a:lnTo>
                  <a:lnTo>
                    <a:pt x="14600" y="10942"/>
                  </a:lnTo>
                  <a:lnTo>
                    <a:pt x="14692" y="10667"/>
                  </a:lnTo>
                  <a:lnTo>
                    <a:pt x="14779" y="10390"/>
                  </a:lnTo>
                  <a:lnTo>
                    <a:pt x="14862" y="10111"/>
                  </a:lnTo>
                  <a:lnTo>
                    <a:pt x="14943" y="9832"/>
                  </a:lnTo>
                  <a:lnTo>
                    <a:pt x="15019" y="9552"/>
                  </a:lnTo>
                  <a:lnTo>
                    <a:pt x="15092" y="9269"/>
                  </a:lnTo>
                  <a:lnTo>
                    <a:pt x="15160" y="8986"/>
                  </a:lnTo>
                  <a:lnTo>
                    <a:pt x="15225" y="8703"/>
                  </a:lnTo>
                  <a:lnTo>
                    <a:pt x="15286" y="8418"/>
                  </a:lnTo>
                  <a:lnTo>
                    <a:pt x="15343" y="8132"/>
                  </a:lnTo>
                  <a:lnTo>
                    <a:pt x="15397" y="7846"/>
                  </a:lnTo>
                  <a:lnTo>
                    <a:pt x="15446" y="7557"/>
                  </a:lnTo>
                  <a:lnTo>
                    <a:pt x="15492" y="7269"/>
                  </a:lnTo>
                  <a:lnTo>
                    <a:pt x="15534" y="6980"/>
                  </a:lnTo>
                  <a:lnTo>
                    <a:pt x="15571" y="6689"/>
                  </a:lnTo>
                  <a:lnTo>
                    <a:pt x="15606" y="6398"/>
                  </a:lnTo>
                  <a:lnTo>
                    <a:pt x="15636" y="6106"/>
                  </a:lnTo>
                  <a:lnTo>
                    <a:pt x="15441" y="5887"/>
                  </a:lnTo>
                  <a:lnTo>
                    <a:pt x="15243" y="5671"/>
                  </a:lnTo>
                  <a:lnTo>
                    <a:pt x="15042" y="5458"/>
                  </a:lnTo>
                  <a:lnTo>
                    <a:pt x="14839" y="5247"/>
                  </a:lnTo>
                  <a:lnTo>
                    <a:pt x="14633" y="5040"/>
                  </a:lnTo>
                  <a:lnTo>
                    <a:pt x="14423" y="4836"/>
                  </a:lnTo>
                  <a:lnTo>
                    <a:pt x="14211" y="4635"/>
                  </a:lnTo>
                  <a:lnTo>
                    <a:pt x="13997" y="4437"/>
                  </a:lnTo>
                  <a:lnTo>
                    <a:pt x="13779" y="4241"/>
                  </a:lnTo>
                  <a:lnTo>
                    <a:pt x="13559" y="4050"/>
                  </a:lnTo>
                  <a:lnTo>
                    <a:pt x="13336" y="3861"/>
                  </a:lnTo>
                  <a:lnTo>
                    <a:pt x="13111" y="3675"/>
                  </a:lnTo>
                  <a:lnTo>
                    <a:pt x="12883" y="3492"/>
                  </a:lnTo>
                  <a:lnTo>
                    <a:pt x="12653" y="3313"/>
                  </a:lnTo>
                  <a:lnTo>
                    <a:pt x="12420" y="3137"/>
                  </a:lnTo>
                  <a:lnTo>
                    <a:pt x="12185" y="2964"/>
                  </a:lnTo>
                  <a:lnTo>
                    <a:pt x="11948" y="2794"/>
                  </a:lnTo>
                  <a:lnTo>
                    <a:pt x="11708" y="2628"/>
                  </a:lnTo>
                  <a:lnTo>
                    <a:pt x="11466" y="2464"/>
                  </a:lnTo>
                  <a:lnTo>
                    <a:pt x="11222" y="2304"/>
                  </a:lnTo>
                  <a:lnTo>
                    <a:pt x="10976" y="2148"/>
                  </a:lnTo>
                  <a:lnTo>
                    <a:pt x="10727" y="1994"/>
                  </a:lnTo>
                  <a:lnTo>
                    <a:pt x="10477" y="1844"/>
                  </a:lnTo>
                  <a:lnTo>
                    <a:pt x="10224" y="1698"/>
                  </a:lnTo>
                  <a:lnTo>
                    <a:pt x="9969" y="1555"/>
                  </a:lnTo>
                  <a:lnTo>
                    <a:pt x="9712" y="1415"/>
                  </a:lnTo>
                  <a:lnTo>
                    <a:pt x="9453" y="1279"/>
                  </a:lnTo>
                  <a:lnTo>
                    <a:pt x="9193" y="1146"/>
                  </a:lnTo>
                  <a:lnTo>
                    <a:pt x="8930" y="1017"/>
                  </a:lnTo>
                  <a:lnTo>
                    <a:pt x="8665" y="891"/>
                  </a:lnTo>
                  <a:lnTo>
                    <a:pt x="8398" y="769"/>
                  </a:lnTo>
                  <a:lnTo>
                    <a:pt x="8131" y="651"/>
                  </a:lnTo>
                  <a:lnTo>
                    <a:pt x="7864" y="767"/>
                  </a:lnTo>
                  <a:lnTo>
                    <a:pt x="7598" y="888"/>
                  </a:lnTo>
                  <a:lnTo>
                    <a:pt x="7335" y="1013"/>
                  </a:lnTo>
                  <a:lnTo>
                    <a:pt x="7073" y="1141"/>
                  </a:lnTo>
                  <a:lnTo>
                    <a:pt x="6812" y="1273"/>
                  </a:lnTo>
                  <a:lnTo>
                    <a:pt x="6553" y="1408"/>
                  </a:lnTo>
                  <a:lnTo>
                    <a:pt x="6297" y="1547"/>
                  </a:lnTo>
                  <a:lnTo>
                    <a:pt x="6043" y="1689"/>
                  </a:lnTo>
                  <a:lnTo>
                    <a:pt x="5790" y="1835"/>
                  </a:lnTo>
                  <a:lnTo>
                    <a:pt x="5541" y="1985"/>
                  </a:lnTo>
                  <a:lnTo>
                    <a:pt x="5293" y="2137"/>
                  </a:lnTo>
                  <a:lnTo>
                    <a:pt x="5046" y="2294"/>
                  </a:lnTo>
                  <a:lnTo>
                    <a:pt x="4802" y="2454"/>
                  </a:lnTo>
                  <a:lnTo>
                    <a:pt x="4560" y="2617"/>
                  </a:lnTo>
                  <a:lnTo>
                    <a:pt x="4322" y="2783"/>
                  </a:lnTo>
                  <a:lnTo>
                    <a:pt x="4084" y="2952"/>
                  </a:lnTo>
                  <a:lnTo>
                    <a:pt x="3849" y="3125"/>
                  </a:lnTo>
                  <a:lnTo>
                    <a:pt x="3617" y="3302"/>
                  </a:lnTo>
                  <a:lnTo>
                    <a:pt x="3387" y="3480"/>
                  </a:lnTo>
                  <a:lnTo>
                    <a:pt x="3159" y="3663"/>
                  </a:lnTo>
                  <a:lnTo>
                    <a:pt x="2934" y="3849"/>
                  </a:lnTo>
                  <a:lnTo>
                    <a:pt x="2711" y="4036"/>
                  </a:lnTo>
                  <a:lnTo>
                    <a:pt x="2492" y="4228"/>
                  </a:lnTo>
                  <a:lnTo>
                    <a:pt x="2275" y="4422"/>
                  </a:lnTo>
                  <a:lnTo>
                    <a:pt x="2060" y="4620"/>
                  </a:lnTo>
                  <a:lnTo>
                    <a:pt x="1848" y="4820"/>
                  </a:lnTo>
                  <a:lnTo>
                    <a:pt x="1640" y="5023"/>
                  </a:lnTo>
                  <a:lnTo>
                    <a:pt x="1432" y="5229"/>
                  </a:lnTo>
                  <a:lnTo>
                    <a:pt x="1229" y="5438"/>
                  </a:lnTo>
                  <a:lnTo>
                    <a:pt x="1029" y="5649"/>
                  </a:lnTo>
                  <a:lnTo>
                    <a:pt x="831" y="5863"/>
                  </a:lnTo>
                  <a:lnTo>
                    <a:pt x="636" y="6081"/>
                  </a:lnTo>
                  <a:lnTo>
                    <a:pt x="640" y="6085"/>
                  </a:lnTo>
                  <a:lnTo>
                    <a:pt x="668" y="6375"/>
                  </a:lnTo>
                  <a:lnTo>
                    <a:pt x="701" y="6665"/>
                  </a:lnTo>
                  <a:lnTo>
                    <a:pt x="738" y="6955"/>
                  </a:lnTo>
                  <a:lnTo>
                    <a:pt x="778" y="7245"/>
                  </a:lnTo>
                  <a:lnTo>
                    <a:pt x="823" y="7533"/>
                  </a:lnTo>
                  <a:lnTo>
                    <a:pt x="872" y="7821"/>
                  </a:lnTo>
                  <a:lnTo>
                    <a:pt x="924" y="8108"/>
                  </a:lnTo>
                  <a:lnTo>
                    <a:pt x="981" y="8395"/>
                  </a:lnTo>
                  <a:lnTo>
                    <a:pt x="1042" y="8681"/>
                  </a:lnTo>
                  <a:lnTo>
                    <a:pt x="1106" y="8965"/>
                  </a:lnTo>
                  <a:lnTo>
                    <a:pt x="1175" y="9249"/>
                  </a:lnTo>
                  <a:lnTo>
                    <a:pt x="1247" y="9532"/>
                  </a:lnTo>
                  <a:lnTo>
                    <a:pt x="1325" y="9813"/>
                  </a:lnTo>
                  <a:lnTo>
                    <a:pt x="1405" y="10095"/>
                  </a:lnTo>
                  <a:lnTo>
                    <a:pt x="1489" y="10375"/>
                  </a:lnTo>
                  <a:lnTo>
                    <a:pt x="1577" y="10653"/>
                  </a:lnTo>
                  <a:lnTo>
                    <a:pt x="1669" y="10930"/>
                  </a:lnTo>
                  <a:lnTo>
                    <a:pt x="1765" y="11206"/>
                  </a:lnTo>
                  <a:lnTo>
                    <a:pt x="1864" y="11481"/>
                  </a:lnTo>
                  <a:lnTo>
                    <a:pt x="1967" y="11754"/>
                  </a:lnTo>
                  <a:lnTo>
                    <a:pt x="2074" y="12026"/>
                  </a:lnTo>
                  <a:lnTo>
                    <a:pt x="2185" y="12296"/>
                  </a:lnTo>
                  <a:lnTo>
                    <a:pt x="2299" y="12565"/>
                  </a:lnTo>
                  <a:lnTo>
                    <a:pt x="2417" y="12832"/>
                  </a:lnTo>
                  <a:lnTo>
                    <a:pt x="2539" y="13098"/>
                  </a:lnTo>
                  <a:lnTo>
                    <a:pt x="2665" y="13361"/>
                  </a:lnTo>
                  <a:lnTo>
                    <a:pt x="2794" y="13624"/>
                  </a:lnTo>
                  <a:lnTo>
                    <a:pt x="2927" y="13883"/>
                  </a:lnTo>
                  <a:lnTo>
                    <a:pt x="3063" y="14142"/>
                  </a:lnTo>
                  <a:lnTo>
                    <a:pt x="3202" y="14398"/>
                  </a:lnTo>
                  <a:lnTo>
                    <a:pt x="3346" y="14653"/>
                  </a:lnTo>
                  <a:lnTo>
                    <a:pt x="3493" y="14905"/>
                  </a:lnTo>
                  <a:lnTo>
                    <a:pt x="3497" y="14901"/>
                  </a:lnTo>
                  <a:lnTo>
                    <a:pt x="3783" y="14964"/>
                  </a:lnTo>
                  <a:lnTo>
                    <a:pt x="4071" y="15022"/>
                  </a:lnTo>
                  <a:lnTo>
                    <a:pt x="4359" y="15076"/>
                  </a:lnTo>
                  <a:lnTo>
                    <a:pt x="4648" y="15127"/>
                  </a:lnTo>
                  <a:lnTo>
                    <a:pt x="4937" y="15172"/>
                  </a:lnTo>
                  <a:lnTo>
                    <a:pt x="5227" y="15215"/>
                  </a:lnTo>
                  <a:lnTo>
                    <a:pt x="5516" y="15253"/>
                  </a:lnTo>
                  <a:lnTo>
                    <a:pt x="5807" y="15287"/>
                  </a:lnTo>
                  <a:lnTo>
                    <a:pt x="6097" y="15318"/>
                  </a:lnTo>
                  <a:lnTo>
                    <a:pt x="6388" y="15343"/>
                  </a:lnTo>
                  <a:lnTo>
                    <a:pt x="6679" y="15365"/>
                  </a:lnTo>
                  <a:lnTo>
                    <a:pt x="6971" y="15383"/>
                  </a:lnTo>
                  <a:lnTo>
                    <a:pt x="7262" y="15398"/>
                  </a:lnTo>
                  <a:lnTo>
                    <a:pt x="7554" y="15408"/>
                  </a:lnTo>
                  <a:lnTo>
                    <a:pt x="7846" y="15414"/>
                  </a:lnTo>
                  <a:lnTo>
                    <a:pt x="8137" y="15416"/>
                  </a:lnTo>
                  <a:lnTo>
                    <a:pt x="8430" y="15414"/>
                  </a:lnTo>
                  <a:lnTo>
                    <a:pt x="8721" y="15409"/>
                  </a:lnTo>
                  <a:lnTo>
                    <a:pt x="9013" y="15399"/>
                  </a:lnTo>
                  <a:lnTo>
                    <a:pt x="9304" y="15384"/>
                  </a:lnTo>
                  <a:lnTo>
                    <a:pt x="9596" y="15367"/>
                  </a:lnTo>
                  <a:lnTo>
                    <a:pt x="9888" y="15345"/>
                  </a:lnTo>
                  <a:lnTo>
                    <a:pt x="10178" y="15320"/>
                  </a:lnTo>
                  <a:lnTo>
                    <a:pt x="10469" y="15290"/>
                  </a:lnTo>
                  <a:lnTo>
                    <a:pt x="10759" y="15257"/>
                  </a:lnTo>
                  <a:lnTo>
                    <a:pt x="11049" y="15218"/>
                  </a:lnTo>
                  <a:lnTo>
                    <a:pt x="11339" y="15176"/>
                  </a:lnTo>
                  <a:lnTo>
                    <a:pt x="11628" y="15131"/>
                  </a:lnTo>
                  <a:lnTo>
                    <a:pt x="11916" y="15082"/>
                  </a:lnTo>
                  <a:lnTo>
                    <a:pt x="12205" y="15028"/>
                  </a:lnTo>
                  <a:lnTo>
                    <a:pt x="12492" y="14970"/>
                  </a:lnTo>
                  <a:lnTo>
                    <a:pt x="12780" y="14908"/>
                  </a:lnTo>
                  <a:lnTo>
                    <a:pt x="12776" y="14913"/>
                  </a:lnTo>
                  <a:close/>
                  <a:moveTo>
                    <a:pt x="8134" y="11748"/>
                  </a:moveTo>
                  <a:lnTo>
                    <a:pt x="12743" y="14876"/>
                  </a:lnTo>
                  <a:lnTo>
                    <a:pt x="8134" y="9230"/>
                  </a:lnTo>
                  <a:lnTo>
                    <a:pt x="3526" y="14876"/>
                  </a:lnTo>
                  <a:lnTo>
                    <a:pt x="8134" y="11748"/>
                  </a:lnTo>
                  <a:close/>
                  <a:moveTo>
                    <a:pt x="8134" y="9230"/>
                  </a:moveTo>
                  <a:lnTo>
                    <a:pt x="14623" y="6413"/>
                  </a:lnTo>
                  <a:lnTo>
                    <a:pt x="14437" y="6446"/>
                  </a:lnTo>
                  <a:lnTo>
                    <a:pt x="14248" y="6478"/>
                  </a:lnTo>
                  <a:lnTo>
                    <a:pt x="14057" y="6511"/>
                  </a:lnTo>
                  <a:lnTo>
                    <a:pt x="13864" y="6542"/>
                  </a:lnTo>
                  <a:lnTo>
                    <a:pt x="13668" y="6575"/>
                  </a:lnTo>
                  <a:lnTo>
                    <a:pt x="13471" y="6606"/>
                  </a:lnTo>
                  <a:lnTo>
                    <a:pt x="13271" y="6637"/>
                  </a:lnTo>
                  <a:lnTo>
                    <a:pt x="13070" y="6668"/>
                  </a:lnTo>
                  <a:lnTo>
                    <a:pt x="12868" y="6699"/>
                  </a:lnTo>
                  <a:lnTo>
                    <a:pt x="12664" y="6728"/>
                  </a:lnTo>
                  <a:lnTo>
                    <a:pt x="12460" y="6756"/>
                  </a:lnTo>
                  <a:lnTo>
                    <a:pt x="12253" y="6785"/>
                  </a:lnTo>
                  <a:lnTo>
                    <a:pt x="12046" y="6813"/>
                  </a:lnTo>
                  <a:lnTo>
                    <a:pt x="11838" y="6840"/>
                  </a:lnTo>
                  <a:lnTo>
                    <a:pt x="11630" y="6865"/>
                  </a:lnTo>
                  <a:lnTo>
                    <a:pt x="11421" y="6890"/>
                  </a:lnTo>
                  <a:lnTo>
                    <a:pt x="11212" y="6914"/>
                  </a:lnTo>
                  <a:lnTo>
                    <a:pt x="11002" y="6937"/>
                  </a:lnTo>
                  <a:lnTo>
                    <a:pt x="10793" y="6958"/>
                  </a:lnTo>
                  <a:lnTo>
                    <a:pt x="10583" y="6979"/>
                  </a:lnTo>
                  <a:lnTo>
                    <a:pt x="10374" y="6998"/>
                  </a:lnTo>
                  <a:lnTo>
                    <a:pt x="10166" y="7016"/>
                  </a:lnTo>
                  <a:lnTo>
                    <a:pt x="9958" y="7033"/>
                  </a:lnTo>
                  <a:lnTo>
                    <a:pt x="9750" y="7048"/>
                  </a:lnTo>
                  <a:lnTo>
                    <a:pt x="9544" y="7061"/>
                  </a:lnTo>
                  <a:lnTo>
                    <a:pt x="9338" y="7073"/>
                  </a:lnTo>
                  <a:lnTo>
                    <a:pt x="9134" y="7083"/>
                  </a:lnTo>
                  <a:lnTo>
                    <a:pt x="8931" y="7091"/>
                  </a:lnTo>
                  <a:lnTo>
                    <a:pt x="8729" y="7099"/>
                  </a:lnTo>
                  <a:lnTo>
                    <a:pt x="8529" y="7104"/>
                  </a:lnTo>
                  <a:lnTo>
                    <a:pt x="8331" y="7107"/>
                  </a:lnTo>
                  <a:lnTo>
                    <a:pt x="8134" y="7108"/>
                  </a:lnTo>
                  <a:lnTo>
                    <a:pt x="7938" y="7107"/>
                  </a:lnTo>
                  <a:lnTo>
                    <a:pt x="7740" y="7104"/>
                  </a:lnTo>
                  <a:lnTo>
                    <a:pt x="7540" y="7099"/>
                  </a:lnTo>
                  <a:lnTo>
                    <a:pt x="7338" y="7091"/>
                  </a:lnTo>
                  <a:lnTo>
                    <a:pt x="7134" y="7083"/>
                  </a:lnTo>
                  <a:lnTo>
                    <a:pt x="6930" y="7073"/>
                  </a:lnTo>
                  <a:lnTo>
                    <a:pt x="6725" y="7061"/>
                  </a:lnTo>
                  <a:lnTo>
                    <a:pt x="6518" y="7048"/>
                  </a:lnTo>
                  <a:lnTo>
                    <a:pt x="6311" y="7033"/>
                  </a:lnTo>
                  <a:lnTo>
                    <a:pt x="6102" y="7016"/>
                  </a:lnTo>
                  <a:lnTo>
                    <a:pt x="5894" y="6998"/>
                  </a:lnTo>
                  <a:lnTo>
                    <a:pt x="5685" y="6979"/>
                  </a:lnTo>
                  <a:lnTo>
                    <a:pt x="5476" y="6958"/>
                  </a:lnTo>
                  <a:lnTo>
                    <a:pt x="5266" y="6937"/>
                  </a:lnTo>
                  <a:lnTo>
                    <a:pt x="5057" y="6914"/>
                  </a:lnTo>
                  <a:lnTo>
                    <a:pt x="4848" y="6890"/>
                  </a:lnTo>
                  <a:lnTo>
                    <a:pt x="4638" y="6865"/>
                  </a:lnTo>
                  <a:lnTo>
                    <a:pt x="4430" y="6840"/>
                  </a:lnTo>
                  <a:lnTo>
                    <a:pt x="4223" y="6813"/>
                  </a:lnTo>
                  <a:lnTo>
                    <a:pt x="4016" y="6785"/>
                  </a:lnTo>
                  <a:lnTo>
                    <a:pt x="3810" y="6756"/>
                  </a:lnTo>
                  <a:lnTo>
                    <a:pt x="3604" y="6728"/>
                  </a:lnTo>
                  <a:lnTo>
                    <a:pt x="3400" y="6699"/>
                  </a:lnTo>
                  <a:lnTo>
                    <a:pt x="3198" y="6668"/>
                  </a:lnTo>
                  <a:lnTo>
                    <a:pt x="2997" y="6637"/>
                  </a:lnTo>
                  <a:lnTo>
                    <a:pt x="2798" y="6606"/>
                  </a:lnTo>
                  <a:lnTo>
                    <a:pt x="2601" y="6575"/>
                  </a:lnTo>
                  <a:lnTo>
                    <a:pt x="2406" y="6542"/>
                  </a:lnTo>
                  <a:lnTo>
                    <a:pt x="2212" y="6511"/>
                  </a:lnTo>
                  <a:lnTo>
                    <a:pt x="2021" y="6478"/>
                  </a:lnTo>
                  <a:lnTo>
                    <a:pt x="1832" y="6446"/>
                  </a:lnTo>
                  <a:lnTo>
                    <a:pt x="1646" y="6413"/>
                  </a:lnTo>
                  <a:lnTo>
                    <a:pt x="8134" y="9230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822" name="Freeform 6"/>
            <p:cNvSpPr>
              <a:spLocks noEditPoints="1"/>
            </p:cNvSpPr>
            <p:nvPr/>
          </p:nvSpPr>
          <p:spPr bwMode="auto">
            <a:xfrm>
              <a:off x="4067944" y="3861048"/>
              <a:ext cx="920750" cy="320675"/>
            </a:xfrm>
            <a:custGeom>
              <a:avLst/>
              <a:gdLst/>
              <a:ahLst/>
              <a:cxnLst>
                <a:cxn ang="0">
                  <a:pos x="1988" y="621"/>
                </a:cxn>
                <a:cxn ang="0">
                  <a:pos x="1619" y="946"/>
                </a:cxn>
                <a:cxn ang="0">
                  <a:pos x="1970" y="354"/>
                </a:cxn>
                <a:cxn ang="0">
                  <a:pos x="2281" y="103"/>
                </a:cxn>
                <a:cxn ang="0">
                  <a:pos x="2326" y="938"/>
                </a:cxn>
                <a:cxn ang="0">
                  <a:pos x="2558" y="967"/>
                </a:cxn>
                <a:cxn ang="0">
                  <a:pos x="2856" y="12"/>
                </a:cxn>
                <a:cxn ang="0">
                  <a:pos x="3799" y="973"/>
                </a:cxn>
                <a:cxn ang="0">
                  <a:pos x="3275" y="469"/>
                </a:cxn>
                <a:cxn ang="0">
                  <a:pos x="3442" y="296"/>
                </a:cxn>
                <a:cxn ang="0">
                  <a:pos x="3818" y="13"/>
                </a:cxn>
                <a:cxn ang="0">
                  <a:pos x="4175" y="957"/>
                </a:cxn>
                <a:cxn ang="0">
                  <a:pos x="4721" y="113"/>
                </a:cxn>
                <a:cxn ang="0">
                  <a:pos x="4696" y="820"/>
                </a:cxn>
                <a:cxn ang="0">
                  <a:pos x="5268" y="987"/>
                </a:cxn>
                <a:cxn ang="0">
                  <a:pos x="4841" y="315"/>
                </a:cxn>
                <a:cxn ang="0">
                  <a:pos x="5491" y="68"/>
                </a:cxn>
                <a:cxn ang="0">
                  <a:pos x="5293" y="164"/>
                </a:cxn>
                <a:cxn ang="0">
                  <a:pos x="5040" y="626"/>
                </a:cxn>
                <a:cxn ang="0">
                  <a:pos x="5493" y="746"/>
                </a:cxn>
                <a:cxn ang="0">
                  <a:pos x="5961" y="976"/>
                </a:cxn>
                <a:cxn ang="0">
                  <a:pos x="5585" y="20"/>
                </a:cxn>
                <a:cxn ang="0">
                  <a:pos x="6830" y="965"/>
                </a:cxn>
                <a:cxn ang="0">
                  <a:pos x="6845" y="27"/>
                </a:cxn>
                <a:cxn ang="0">
                  <a:pos x="6932" y="450"/>
                </a:cxn>
                <a:cxn ang="0">
                  <a:pos x="6733" y="409"/>
                </a:cxn>
                <a:cxn ang="0">
                  <a:pos x="6826" y="810"/>
                </a:cxn>
                <a:cxn ang="0">
                  <a:pos x="7767" y="980"/>
                </a:cxn>
                <a:cxn ang="0">
                  <a:pos x="7224" y="390"/>
                </a:cxn>
                <a:cxn ang="0">
                  <a:pos x="7947" y="65"/>
                </a:cxn>
                <a:cxn ang="0">
                  <a:pos x="7802" y="189"/>
                </a:cxn>
                <a:cxn ang="0">
                  <a:pos x="7428" y="599"/>
                </a:cxn>
                <a:cxn ang="0">
                  <a:pos x="7856" y="741"/>
                </a:cxn>
                <a:cxn ang="0">
                  <a:pos x="598" y="2815"/>
                </a:cxn>
                <a:cxn ang="0">
                  <a:pos x="1" y="2290"/>
                </a:cxn>
                <a:cxn ang="0">
                  <a:pos x="692" y="1891"/>
                </a:cxn>
                <a:cxn ang="0">
                  <a:pos x="606" y="2050"/>
                </a:cxn>
                <a:cxn ang="0">
                  <a:pos x="204" y="2375"/>
                </a:cxn>
                <a:cxn ang="0">
                  <a:pos x="622" y="2607"/>
                </a:cxn>
                <a:cxn ang="0">
                  <a:pos x="1559" y="2796"/>
                </a:cxn>
                <a:cxn ang="0">
                  <a:pos x="1672" y="1862"/>
                </a:cxn>
                <a:cxn ang="0">
                  <a:pos x="1604" y="2281"/>
                </a:cxn>
                <a:cxn ang="0">
                  <a:pos x="1263" y="2396"/>
                </a:cxn>
                <a:cxn ang="0">
                  <a:pos x="2397" y="2445"/>
                </a:cxn>
                <a:cxn ang="0">
                  <a:pos x="1909" y="2795"/>
                </a:cxn>
                <a:cxn ang="0">
                  <a:pos x="2508" y="1974"/>
                </a:cxn>
                <a:cxn ang="0">
                  <a:pos x="2187" y="2013"/>
                </a:cxn>
                <a:cxn ang="0">
                  <a:pos x="3275" y="2822"/>
                </a:cxn>
                <a:cxn ang="0">
                  <a:pos x="2552" y="2757"/>
                </a:cxn>
                <a:cxn ang="0">
                  <a:pos x="4121" y="2559"/>
                </a:cxn>
                <a:cxn ang="0">
                  <a:pos x="3569" y="2806"/>
                </a:cxn>
                <a:cxn ang="0">
                  <a:pos x="3699" y="2676"/>
                </a:cxn>
                <a:cxn ang="0">
                  <a:pos x="3569" y="2385"/>
                </a:cxn>
                <a:cxn ang="0">
                  <a:pos x="3883" y="2106"/>
                </a:cxn>
                <a:cxn ang="0">
                  <a:pos x="3505" y="2004"/>
                </a:cxn>
                <a:cxn ang="0">
                  <a:pos x="4007" y="1901"/>
                </a:cxn>
                <a:cxn ang="0">
                  <a:pos x="4001" y="2339"/>
                </a:cxn>
                <a:cxn ang="0">
                  <a:pos x="4808" y="2822"/>
                </a:cxn>
                <a:cxn ang="0">
                  <a:pos x="4237" y="2262"/>
                </a:cxn>
                <a:cxn ang="0">
                  <a:pos x="4945" y="1900"/>
                </a:cxn>
                <a:cxn ang="0">
                  <a:pos x="4828" y="2042"/>
                </a:cxn>
                <a:cxn ang="0">
                  <a:pos x="4439" y="2411"/>
                </a:cxn>
                <a:cxn ang="0">
                  <a:pos x="4864" y="2597"/>
                </a:cxn>
              </a:cxnLst>
              <a:rect l="0" t="0" r="r" b="b"/>
              <a:pathLst>
                <a:path w="8123" h="2835">
                  <a:moveTo>
                    <a:pt x="2327" y="946"/>
                  </a:moveTo>
                  <a:lnTo>
                    <a:pt x="2327" y="950"/>
                  </a:lnTo>
                  <a:lnTo>
                    <a:pt x="2326" y="954"/>
                  </a:lnTo>
                  <a:lnTo>
                    <a:pt x="2324" y="957"/>
                  </a:lnTo>
                  <a:lnTo>
                    <a:pt x="2322" y="960"/>
                  </a:lnTo>
                  <a:lnTo>
                    <a:pt x="2320" y="962"/>
                  </a:lnTo>
                  <a:lnTo>
                    <a:pt x="2316" y="965"/>
                  </a:lnTo>
                  <a:lnTo>
                    <a:pt x="2312" y="967"/>
                  </a:lnTo>
                  <a:lnTo>
                    <a:pt x="2307" y="969"/>
                  </a:lnTo>
                  <a:lnTo>
                    <a:pt x="2301" y="970"/>
                  </a:lnTo>
                  <a:lnTo>
                    <a:pt x="2293" y="972"/>
                  </a:lnTo>
                  <a:lnTo>
                    <a:pt x="2285" y="973"/>
                  </a:lnTo>
                  <a:lnTo>
                    <a:pt x="2276" y="974"/>
                  </a:lnTo>
                  <a:lnTo>
                    <a:pt x="2265" y="975"/>
                  </a:lnTo>
                  <a:lnTo>
                    <a:pt x="2254" y="976"/>
                  </a:lnTo>
                  <a:lnTo>
                    <a:pt x="2241" y="976"/>
                  </a:lnTo>
                  <a:lnTo>
                    <a:pt x="2226" y="976"/>
                  </a:lnTo>
                  <a:lnTo>
                    <a:pt x="2211" y="976"/>
                  </a:lnTo>
                  <a:lnTo>
                    <a:pt x="2197" y="976"/>
                  </a:lnTo>
                  <a:lnTo>
                    <a:pt x="2186" y="975"/>
                  </a:lnTo>
                  <a:lnTo>
                    <a:pt x="2175" y="974"/>
                  </a:lnTo>
                  <a:lnTo>
                    <a:pt x="2165" y="973"/>
                  </a:lnTo>
                  <a:lnTo>
                    <a:pt x="2157" y="972"/>
                  </a:lnTo>
                  <a:lnTo>
                    <a:pt x="2150" y="970"/>
                  </a:lnTo>
                  <a:lnTo>
                    <a:pt x="2143" y="968"/>
                  </a:lnTo>
                  <a:lnTo>
                    <a:pt x="2138" y="966"/>
                  </a:lnTo>
                  <a:lnTo>
                    <a:pt x="2133" y="964"/>
                  </a:lnTo>
                  <a:lnTo>
                    <a:pt x="2129" y="961"/>
                  </a:lnTo>
                  <a:lnTo>
                    <a:pt x="2126" y="957"/>
                  </a:lnTo>
                  <a:lnTo>
                    <a:pt x="2123" y="954"/>
                  </a:lnTo>
                  <a:lnTo>
                    <a:pt x="2121" y="950"/>
                  </a:lnTo>
                  <a:lnTo>
                    <a:pt x="2119" y="945"/>
                  </a:lnTo>
                  <a:lnTo>
                    <a:pt x="2117" y="940"/>
                  </a:lnTo>
                  <a:lnTo>
                    <a:pt x="2039" y="728"/>
                  </a:lnTo>
                  <a:lnTo>
                    <a:pt x="2031" y="705"/>
                  </a:lnTo>
                  <a:lnTo>
                    <a:pt x="2023" y="685"/>
                  </a:lnTo>
                  <a:lnTo>
                    <a:pt x="2015" y="666"/>
                  </a:lnTo>
                  <a:lnTo>
                    <a:pt x="2006" y="650"/>
                  </a:lnTo>
                  <a:lnTo>
                    <a:pt x="1997" y="634"/>
                  </a:lnTo>
                  <a:lnTo>
                    <a:pt x="1988" y="621"/>
                  </a:lnTo>
                  <a:lnTo>
                    <a:pt x="1978" y="609"/>
                  </a:lnTo>
                  <a:lnTo>
                    <a:pt x="1966" y="599"/>
                  </a:lnTo>
                  <a:lnTo>
                    <a:pt x="1955" y="590"/>
                  </a:lnTo>
                  <a:lnTo>
                    <a:pt x="1944" y="582"/>
                  </a:lnTo>
                  <a:lnTo>
                    <a:pt x="1932" y="575"/>
                  </a:lnTo>
                  <a:lnTo>
                    <a:pt x="1919" y="571"/>
                  </a:lnTo>
                  <a:lnTo>
                    <a:pt x="1904" y="567"/>
                  </a:lnTo>
                  <a:lnTo>
                    <a:pt x="1889" y="565"/>
                  </a:lnTo>
                  <a:lnTo>
                    <a:pt x="1873" y="563"/>
                  </a:lnTo>
                  <a:lnTo>
                    <a:pt x="1857" y="563"/>
                  </a:lnTo>
                  <a:lnTo>
                    <a:pt x="1813" y="563"/>
                  </a:lnTo>
                  <a:lnTo>
                    <a:pt x="1813" y="946"/>
                  </a:lnTo>
                  <a:lnTo>
                    <a:pt x="1813" y="949"/>
                  </a:lnTo>
                  <a:lnTo>
                    <a:pt x="1812" y="953"/>
                  </a:lnTo>
                  <a:lnTo>
                    <a:pt x="1811" y="956"/>
                  </a:lnTo>
                  <a:lnTo>
                    <a:pt x="1809" y="959"/>
                  </a:lnTo>
                  <a:lnTo>
                    <a:pt x="1806" y="961"/>
                  </a:lnTo>
                  <a:lnTo>
                    <a:pt x="1803" y="964"/>
                  </a:lnTo>
                  <a:lnTo>
                    <a:pt x="1798" y="966"/>
                  </a:lnTo>
                  <a:lnTo>
                    <a:pt x="1793" y="968"/>
                  </a:lnTo>
                  <a:lnTo>
                    <a:pt x="1780" y="972"/>
                  </a:lnTo>
                  <a:lnTo>
                    <a:pt x="1763" y="974"/>
                  </a:lnTo>
                  <a:lnTo>
                    <a:pt x="1754" y="975"/>
                  </a:lnTo>
                  <a:lnTo>
                    <a:pt x="1743" y="976"/>
                  </a:lnTo>
                  <a:lnTo>
                    <a:pt x="1730" y="976"/>
                  </a:lnTo>
                  <a:lnTo>
                    <a:pt x="1716" y="976"/>
                  </a:lnTo>
                  <a:lnTo>
                    <a:pt x="1703" y="976"/>
                  </a:lnTo>
                  <a:lnTo>
                    <a:pt x="1690" y="976"/>
                  </a:lnTo>
                  <a:lnTo>
                    <a:pt x="1680" y="975"/>
                  </a:lnTo>
                  <a:lnTo>
                    <a:pt x="1670" y="974"/>
                  </a:lnTo>
                  <a:lnTo>
                    <a:pt x="1652" y="972"/>
                  </a:lnTo>
                  <a:lnTo>
                    <a:pt x="1639" y="968"/>
                  </a:lnTo>
                  <a:lnTo>
                    <a:pt x="1634" y="966"/>
                  </a:lnTo>
                  <a:lnTo>
                    <a:pt x="1630" y="964"/>
                  </a:lnTo>
                  <a:lnTo>
                    <a:pt x="1626" y="961"/>
                  </a:lnTo>
                  <a:lnTo>
                    <a:pt x="1623" y="959"/>
                  </a:lnTo>
                  <a:lnTo>
                    <a:pt x="1621" y="956"/>
                  </a:lnTo>
                  <a:lnTo>
                    <a:pt x="1620" y="953"/>
                  </a:lnTo>
                  <a:lnTo>
                    <a:pt x="1619" y="949"/>
                  </a:lnTo>
                  <a:lnTo>
                    <a:pt x="1619" y="946"/>
                  </a:lnTo>
                  <a:lnTo>
                    <a:pt x="1619" y="43"/>
                  </a:lnTo>
                  <a:lnTo>
                    <a:pt x="1619" y="39"/>
                  </a:lnTo>
                  <a:lnTo>
                    <a:pt x="1620" y="35"/>
                  </a:lnTo>
                  <a:lnTo>
                    <a:pt x="1621" y="31"/>
                  </a:lnTo>
                  <a:lnTo>
                    <a:pt x="1623" y="28"/>
                  </a:lnTo>
                  <a:lnTo>
                    <a:pt x="1626" y="26"/>
                  </a:lnTo>
                  <a:lnTo>
                    <a:pt x="1630" y="23"/>
                  </a:lnTo>
                  <a:lnTo>
                    <a:pt x="1634" y="21"/>
                  </a:lnTo>
                  <a:lnTo>
                    <a:pt x="1639" y="19"/>
                  </a:lnTo>
                  <a:lnTo>
                    <a:pt x="1652" y="16"/>
                  </a:lnTo>
                  <a:lnTo>
                    <a:pt x="1670" y="14"/>
                  </a:lnTo>
                  <a:lnTo>
                    <a:pt x="1680" y="13"/>
                  </a:lnTo>
                  <a:lnTo>
                    <a:pt x="1690" y="12"/>
                  </a:lnTo>
                  <a:lnTo>
                    <a:pt x="1703" y="12"/>
                  </a:lnTo>
                  <a:lnTo>
                    <a:pt x="1716" y="12"/>
                  </a:lnTo>
                  <a:lnTo>
                    <a:pt x="1730" y="12"/>
                  </a:lnTo>
                  <a:lnTo>
                    <a:pt x="1743" y="12"/>
                  </a:lnTo>
                  <a:lnTo>
                    <a:pt x="1754" y="13"/>
                  </a:lnTo>
                  <a:lnTo>
                    <a:pt x="1763" y="14"/>
                  </a:lnTo>
                  <a:lnTo>
                    <a:pt x="1780" y="16"/>
                  </a:lnTo>
                  <a:lnTo>
                    <a:pt x="1793" y="19"/>
                  </a:lnTo>
                  <a:lnTo>
                    <a:pt x="1798" y="21"/>
                  </a:lnTo>
                  <a:lnTo>
                    <a:pt x="1803" y="23"/>
                  </a:lnTo>
                  <a:lnTo>
                    <a:pt x="1806" y="26"/>
                  </a:lnTo>
                  <a:lnTo>
                    <a:pt x="1809" y="28"/>
                  </a:lnTo>
                  <a:lnTo>
                    <a:pt x="1811" y="31"/>
                  </a:lnTo>
                  <a:lnTo>
                    <a:pt x="1812" y="35"/>
                  </a:lnTo>
                  <a:lnTo>
                    <a:pt x="1813" y="39"/>
                  </a:lnTo>
                  <a:lnTo>
                    <a:pt x="1813" y="43"/>
                  </a:lnTo>
                  <a:lnTo>
                    <a:pt x="1813" y="401"/>
                  </a:lnTo>
                  <a:lnTo>
                    <a:pt x="1857" y="401"/>
                  </a:lnTo>
                  <a:lnTo>
                    <a:pt x="1873" y="401"/>
                  </a:lnTo>
                  <a:lnTo>
                    <a:pt x="1888" y="399"/>
                  </a:lnTo>
                  <a:lnTo>
                    <a:pt x="1902" y="396"/>
                  </a:lnTo>
                  <a:lnTo>
                    <a:pt x="1916" y="392"/>
                  </a:lnTo>
                  <a:lnTo>
                    <a:pt x="1928" y="387"/>
                  </a:lnTo>
                  <a:lnTo>
                    <a:pt x="1939" y="381"/>
                  </a:lnTo>
                  <a:lnTo>
                    <a:pt x="1950" y="374"/>
                  </a:lnTo>
                  <a:lnTo>
                    <a:pt x="1960" y="364"/>
                  </a:lnTo>
                  <a:lnTo>
                    <a:pt x="1970" y="354"/>
                  </a:lnTo>
                  <a:lnTo>
                    <a:pt x="1980" y="342"/>
                  </a:lnTo>
                  <a:lnTo>
                    <a:pt x="1989" y="329"/>
                  </a:lnTo>
                  <a:lnTo>
                    <a:pt x="1998" y="315"/>
                  </a:lnTo>
                  <a:lnTo>
                    <a:pt x="2006" y="298"/>
                  </a:lnTo>
                  <a:lnTo>
                    <a:pt x="2014" y="280"/>
                  </a:lnTo>
                  <a:lnTo>
                    <a:pt x="2022" y="260"/>
                  </a:lnTo>
                  <a:lnTo>
                    <a:pt x="2029" y="239"/>
                  </a:lnTo>
                  <a:lnTo>
                    <a:pt x="2094" y="48"/>
                  </a:lnTo>
                  <a:lnTo>
                    <a:pt x="2098" y="39"/>
                  </a:lnTo>
                  <a:lnTo>
                    <a:pt x="2102" y="30"/>
                  </a:lnTo>
                  <a:lnTo>
                    <a:pt x="2106" y="27"/>
                  </a:lnTo>
                  <a:lnTo>
                    <a:pt x="2110" y="24"/>
                  </a:lnTo>
                  <a:lnTo>
                    <a:pt x="2114" y="22"/>
                  </a:lnTo>
                  <a:lnTo>
                    <a:pt x="2120" y="19"/>
                  </a:lnTo>
                  <a:lnTo>
                    <a:pt x="2133" y="16"/>
                  </a:lnTo>
                  <a:lnTo>
                    <a:pt x="2149" y="14"/>
                  </a:lnTo>
                  <a:lnTo>
                    <a:pt x="2160" y="13"/>
                  </a:lnTo>
                  <a:lnTo>
                    <a:pt x="2172" y="12"/>
                  </a:lnTo>
                  <a:lnTo>
                    <a:pt x="2186" y="12"/>
                  </a:lnTo>
                  <a:lnTo>
                    <a:pt x="2200" y="12"/>
                  </a:lnTo>
                  <a:lnTo>
                    <a:pt x="2214" y="12"/>
                  </a:lnTo>
                  <a:lnTo>
                    <a:pt x="2226" y="12"/>
                  </a:lnTo>
                  <a:lnTo>
                    <a:pt x="2238" y="13"/>
                  </a:lnTo>
                  <a:lnTo>
                    <a:pt x="2248" y="14"/>
                  </a:lnTo>
                  <a:lnTo>
                    <a:pt x="2265" y="16"/>
                  </a:lnTo>
                  <a:lnTo>
                    <a:pt x="2277" y="19"/>
                  </a:lnTo>
                  <a:lnTo>
                    <a:pt x="2282" y="20"/>
                  </a:lnTo>
                  <a:lnTo>
                    <a:pt x="2286" y="23"/>
                  </a:lnTo>
                  <a:lnTo>
                    <a:pt x="2289" y="25"/>
                  </a:lnTo>
                  <a:lnTo>
                    <a:pt x="2292" y="27"/>
                  </a:lnTo>
                  <a:lnTo>
                    <a:pt x="2293" y="30"/>
                  </a:lnTo>
                  <a:lnTo>
                    <a:pt x="2294" y="35"/>
                  </a:lnTo>
                  <a:lnTo>
                    <a:pt x="2295" y="38"/>
                  </a:lnTo>
                  <a:lnTo>
                    <a:pt x="2295" y="42"/>
                  </a:lnTo>
                  <a:lnTo>
                    <a:pt x="2294" y="52"/>
                  </a:lnTo>
                  <a:lnTo>
                    <a:pt x="2292" y="65"/>
                  </a:lnTo>
                  <a:lnTo>
                    <a:pt x="2290" y="73"/>
                  </a:lnTo>
                  <a:lnTo>
                    <a:pt x="2288" y="81"/>
                  </a:lnTo>
                  <a:lnTo>
                    <a:pt x="2284" y="91"/>
                  </a:lnTo>
                  <a:lnTo>
                    <a:pt x="2281" y="103"/>
                  </a:lnTo>
                  <a:lnTo>
                    <a:pt x="2216" y="272"/>
                  </a:lnTo>
                  <a:lnTo>
                    <a:pt x="2208" y="294"/>
                  </a:lnTo>
                  <a:lnTo>
                    <a:pt x="2199" y="316"/>
                  </a:lnTo>
                  <a:lnTo>
                    <a:pt x="2190" y="335"/>
                  </a:lnTo>
                  <a:lnTo>
                    <a:pt x="2182" y="352"/>
                  </a:lnTo>
                  <a:lnTo>
                    <a:pt x="2173" y="368"/>
                  </a:lnTo>
                  <a:lnTo>
                    <a:pt x="2163" y="384"/>
                  </a:lnTo>
                  <a:lnTo>
                    <a:pt x="2153" y="397"/>
                  </a:lnTo>
                  <a:lnTo>
                    <a:pt x="2144" y="409"/>
                  </a:lnTo>
                  <a:lnTo>
                    <a:pt x="2134" y="420"/>
                  </a:lnTo>
                  <a:lnTo>
                    <a:pt x="2124" y="430"/>
                  </a:lnTo>
                  <a:lnTo>
                    <a:pt x="2114" y="439"/>
                  </a:lnTo>
                  <a:lnTo>
                    <a:pt x="2102" y="447"/>
                  </a:lnTo>
                  <a:lnTo>
                    <a:pt x="2091" y="454"/>
                  </a:lnTo>
                  <a:lnTo>
                    <a:pt x="2079" y="461"/>
                  </a:lnTo>
                  <a:lnTo>
                    <a:pt x="2067" y="466"/>
                  </a:lnTo>
                  <a:lnTo>
                    <a:pt x="2054" y="471"/>
                  </a:lnTo>
                  <a:lnTo>
                    <a:pt x="2054" y="472"/>
                  </a:lnTo>
                  <a:lnTo>
                    <a:pt x="2069" y="478"/>
                  </a:lnTo>
                  <a:lnTo>
                    <a:pt x="2082" y="485"/>
                  </a:lnTo>
                  <a:lnTo>
                    <a:pt x="2095" y="492"/>
                  </a:lnTo>
                  <a:lnTo>
                    <a:pt x="2108" y="500"/>
                  </a:lnTo>
                  <a:lnTo>
                    <a:pt x="2120" y="509"/>
                  </a:lnTo>
                  <a:lnTo>
                    <a:pt x="2131" y="519"/>
                  </a:lnTo>
                  <a:lnTo>
                    <a:pt x="2142" y="529"/>
                  </a:lnTo>
                  <a:lnTo>
                    <a:pt x="2152" y="541"/>
                  </a:lnTo>
                  <a:lnTo>
                    <a:pt x="2163" y="553"/>
                  </a:lnTo>
                  <a:lnTo>
                    <a:pt x="2174" y="568"/>
                  </a:lnTo>
                  <a:lnTo>
                    <a:pt x="2183" y="584"/>
                  </a:lnTo>
                  <a:lnTo>
                    <a:pt x="2193" y="601"/>
                  </a:lnTo>
                  <a:lnTo>
                    <a:pt x="2202" y="619"/>
                  </a:lnTo>
                  <a:lnTo>
                    <a:pt x="2212" y="640"/>
                  </a:lnTo>
                  <a:lnTo>
                    <a:pt x="2222" y="663"/>
                  </a:lnTo>
                  <a:lnTo>
                    <a:pt x="2232" y="687"/>
                  </a:lnTo>
                  <a:lnTo>
                    <a:pt x="2311" y="885"/>
                  </a:lnTo>
                  <a:lnTo>
                    <a:pt x="2316" y="899"/>
                  </a:lnTo>
                  <a:lnTo>
                    <a:pt x="2320" y="911"/>
                  </a:lnTo>
                  <a:lnTo>
                    <a:pt x="2323" y="921"/>
                  </a:lnTo>
                  <a:lnTo>
                    <a:pt x="2325" y="928"/>
                  </a:lnTo>
                  <a:lnTo>
                    <a:pt x="2326" y="938"/>
                  </a:lnTo>
                  <a:lnTo>
                    <a:pt x="2327" y="946"/>
                  </a:lnTo>
                  <a:close/>
                  <a:moveTo>
                    <a:pt x="3254" y="899"/>
                  </a:moveTo>
                  <a:lnTo>
                    <a:pt x="3259" y="912"/>
                  </a:lnTo>
                  <a:lnTo>
                    <a:pt x="3262" y="924"/>
                  </a:lnTo>
                  <a:lnTo>
                    <a:pt x="3264" y="933"/>
                  </a:lnTo>
                  <a:lnTo>
                    <a:pt x="3266" y="942"/>
                  </a:lnTo>
                  <a:lnTo>
                    <a:pt x="3266" y="949"/>
                  </a:lnTo>
                  <a:lnTo>
                    <a:pt x="3265" y="955"/>
                  </a:lnTo>
                  <a:lnTo>
                    <a:pt x="3263" y="960"/>
                  </a:lnTo>
                  <a:lnTo>
                    <a:pt x="3260" y="965"/>
                  </a:lnTo>
                  <a:lnTo>
                    <a:pt x="3254" y="968"/>
                  </a:lnTo>
                  <a:lnTo>
                    <a:pt x="3248" y="971"/>
                  </a:lnTo>
                  <a:lnTo>
                    <a:pt x="3240" y="973"/>
                  </a:lnTo>
                  <a:lnTo>
                    <a:pt x="3231" y="974"/>
                  </a:lnTo>
                  <a:lnTo>
                    <a:pt x="3219" y="975"/>
                  </a:lnTo>
                  <a:lnTo>
                    <a:pt x="3206" y="976"/>
                  </a:lnTo>
                  <a:lnTo>
                    <a:pt x="3190" y="976"/>
                  </a:lnTo>
                  <a:lnTo>
                    <a:pt x="3173" y="976"/>
                  </a:lnTo>
                  <a:lnTo>
                    <a:pt x="3156" y="976"/>
                  </a:lnTo>
                  <a:lnTo>
                    <a:pt x="3141" y="976"/>
                  </a:lnTo>
                  <a:lnTo>
                    <a:pt x="3126" y="975"/>
                  </a:lnTo>
                  <a:lnTo>
                    <a:pt x="3115" y="975"/>
                  </a:lnTo>
                  <a:lnTo>
                    <a:pt x="3105" y="974"/>
                  </a:lnTo>
                  <a:lnTo>
                    <a:pt x="3096" y="973"/>
                  </a:lnTo>
                  <a:lnTo>
                    <a:pt x="3089" y="972"/>
                  </a:lnTo>
                  <a:lnTo>
                    <a:pt x="3083" y="971"/>
                  </a:lnTo>
                  <a:lnTo>
                    <a:pt x="3078" y="969"/>
                  </a:lnTo>
                  <a:lnTo>
                    <a:pt x="3074" y="967"/>
                  </a:lnTo>
                  <a:lnTo>
                    <a:pt x="3070" y="964"/>
                  </a:lnTo>
                  <a:lnTo>
                    <a:pt x="3068" y="961"/>
                  </a:lnTo>
                  <a:lnTo>
                    <a:pt x="3063" y="955"/>
                  </a:lnTo>
                  <a:lnTo>
                    <a:pt x="3059" y="946"/>
                  </a:lnTo>
                  <a:lnTo>
                    <a:pt x="2995" y="754"/>
                  </a:lnTo>
                  <a:lnTo>
                    <a:pt x="2637" y="754"/>
                  </a:lnTo>
                  <a:lnTo>
                    <a:pt x="2576" y="941"/>
                  </a:lnTo>
                  <a:lnTo>
                    <a:pt x="2573" y="950"/>
                  </a:lnTo>
                  <a:lnTo>
                    <a:pt x="2568" y="958"/>
                  </a:lnTo>
                  <a:lnTo>
                    <a:pt x="2566" y="961"/>
                  </a:lnTo>
                  <a:lnTo>
                    <a:pt x="2562" y="964"/>
                  </a:lnTo>
                  <a:lnTo>
                    <a:pt x="2558" y="967"/>
                  </a:lnTo>
                  <a:lnTo>
                    <a:pt x="2552" y="969"/>
                  </a:lnTo>
                  <a:lnTo>
                    <a:pt x="2539" y="972"/>
                  </a:lnTo>
                  <a:lnTo>
                    <a:pt x="2522" y="975"/>
                  </a:lnTo>
                  <a:lnTo>
                    <a:pt x="2512" y="975"/>
                  </a:lnTo>
                  <a:lnTo>
                    <a:pt x="2500" y="976"/>
                  </a:lnTo>
                  <a:lnTo>
                    <a:pt x="2486" y="976"/>
                  </a:lnTo>
                  <a:lnTo>
                    <a:pt x="2471" y="976"/>
                  </a:lnTo>
                  <a:lnTo>
                    <a:pt x="2455" y="976"/>
                  </a:lnTo>
                  <a:lnTo>
                    <a:pt x="2441" y="976"/>
                  </a:lnTo>
                  <a:lnTo>
                    <a:pt x="2429" y="975"/>
                  </a:lnTo>
                  <a:lnTo>
                    <a:pt x="2417" y="974"/>
                  </a:lnTo>
                  <a:lnTo>
                    <a:pt x="2408" y="972"/>
                  </a:lnTo>
                  <a:lnTo>
                    <a:pt x="2401" y="970"/>
                  </a:lnTo>
                  <a:lnTo>
                    <a:pt x="2395" y="967"/>
                  </a:lnTo>
                  <a:lnTo>
                    <a:pt x="2391" y="963"/>
                  </a:lnTo>
                  <a:lnTo>
                    <a:pt x="2388" y="959"/>
                  </a:lnTo>
                  <a:lnTo>
                    <a:pt x="2386" y="953"/>
                  </a:lnTo>
                  <a:lnTo>
                    <a:pt x="2385" y="947"/>
                  </a:lnTo>
                  <a:lnTo>
                    <a:pt x="2386" y="940"/>
                  </a:lnTo>
                  <a:lnTo>
                    <a:pt x="2387" y="931"/>
                  </a:lnTo>
                  <a:lnTo>
                    <a:pt x="2390" y="922"/>
                  </a:lnTo>
                  <a:lnTo>
                    <a:pt x="2393" y="910"/>
                  </a:lnTo>
                  <a:lnTo>
                    <a:pt x="2397" y="898"/>
                  </a:lnTo>
                  <a:lnTo>
                    <a:pt x="2692" y="51"/>
                  </a:lnTo>
                  <a:lnTo>
                    <a:pt x="2697" y="40"/>
                  </a:lnTo>
                  <a:lnTo>
                    <a:pt x="2702" y="30"/>
                  </a:lnTo>
                  <a:lnTo>
                    <a:pt x="2706" y="26"/>
                  </a:lnTo>
                  <a:lnTo>
                    <a:pt x="2710" y="23"/>
                  </a:lnTo>
                  <a:lnTo>
                    <a:pt x="2715" y="20"/>
                  </a:lnTo>
                  <a:lnTo>
                    <a:pt x="2721" y="18"/>
                  </a:lnTo>
                  <a:lnTo>
                    <a:pt x="2728" y="16"/>
                  </a:lnTo>
                  <a:lnTo>
                    <a:pt x="2736" y="15"/>
                  </a:lnTo>
                  <a:lnTo>
                    <a:pt x="2747" y="14"/>
                  </a:lnTo>
                  <a:lnTo>
                    <a:pt x="2757" y="13"/>
                  </a:lnTo>
                  <a:lnTo>
                    <a:pt x="2769" y="12"/>
                  </a:lnTo>
                  <a:lnTo>
                    <a:pt x="2783" y="12"/>
                  </a:lnTo>
                  <a:lnTo>
                    <a:pt x="2799" y="12"/>
                  </a:lnTo>
                  <a:lnTo>
                    <a:pt x="2818" y="12"/>
                  </a:lnTo>
                  <a:lnTo>
                    <a:pt x="2838" y="12"/>
                  </a:lnTo>
                  <a:lnTo>
                    <a:pt x="2856" y="12"/>
                  </a:lnTo>
                  <a:lnTo>
                    <a:pt x="2872" y="12"/>
                  </a:lnTo>
                  <a:lnTo>
                    <a:pt x="2887" y="13"/>
                  </a:lnTo>
                  <a:lnTo>
                    <a:pt x="2899" y="14"/>
                  </a:lnTo>
                  <a:lnTo>
                    <a:pt x="2910" y="15"/>
                  </a:lnTo>
                  <a:lnTo>
                    <a:pt x="2919" y="16"/>
                  </a:lnTo>
                  <a:lnTo>
                    <a:pt x="2927" y="18"/>
                  </a:lnTo>
                  <a:lnTo>
                    <a:pt x="2933" y="20"/>
                  </a:lnTo>
                  <a:lnTo>
                    <a:pt x="2940" y="23"/>
                  </a:lnTo>
                  <a:lnTo>
                    <a:pt x="2945" y="26"/>
                  </a:lnTo>
                  <a:lnTo>
                    <a:pt x="2948" y="30"/>
                  </a:lnTo>
                  <a:lnTo>
                    <a:pt x="2951" y="35"/>
                  </a:lnTo>
                  <a:lnTo>
                    <a:pt x="2954" y="40"/>
                  </a:lnTo>
                  <a:lnTo>
                    <a:pt x="2957" y="46"/>
                  </a:lnTo>
                  <a:lnTo>
                    <a:pt x="2959" y="53"/>
                  </a:lnTo>
                  <a:lnTo>
                    <a:pt x="3254" y="899"/>
                  </a:lnTo>
                  <a:close/>
                  <a:moveTo>
                    <a:pt x="2816" y="199"/>
                  </a:moveTo>
                  <a:lnTo>
                    <a:pt x="2815" y="199"/>
                  </a:lnTo>
                  <a:lnTo>
                    <a:pt x="2679" y="605"/>
                  </a:lnTo>
                  <a:lnTo>
                    <a:pt x="2951" y="605"/>
                  </a:lnTo>
                  <a:lnTo>
                    <a:pt x="2816" y="199"/>
                  </a:lnTo>
                  <a:close/>
                  <a:moveTo>
                    <a:pt x="3950" y="946"/>
                  </a:moveTo>
                  <a:lnTo>
                    <a:pt x="3949" y="950"/>
                  </a:lnTo>
                  <a:lnTo>
                    <a:pt x="3948" y="953"/>
                  </a:lnTo>
                  <a:lnTo>
                    <a:pt x="3947" y="956"/>
                  </a:lnTo>
                  <a:lnTo>
                    <a:pt x="3945" y="959"/>
                  </a:lnTo>
                  <a:lnTo>
                    <a:pt x="3942" y="961"/>
                  </a:lnTo>
                  <a:lnTo>
                    <a:pt x="3939" y="964"/>
                  </a:lnTo>
                  <a:lnTo>
                    <a:pt x="3935" y="966"/>
                  </a:lnTo>
                  <a:lnTo>
                    <a:pt x="3930" y="968"/>
                  </a:lnTo>
                  <a:lnTo>
                    <a:pt x="3917" y="971"/>
                  </a:lnTo>
                  <a:lnTo>
                    <a:pt x="3901" y="974"/>
                  </a:lnTo>
                  <a:lnTo>
                    <a:pt x="3891" y="975"/>
                  </a:lnTo>
                  <a:lnTo>
                    <a:pt x="3880" y="976"/>
                  </a:lnTo>
                  <a:lnTo>
                    <a:pt x="3868" y="976"/>
                  </a:lnTo>
                  <a:lnTo>
                    <a:pt x="3855" y="976"/>
                  </a:lnTo>
                  <a:lnTo>
                    <a:pt x="3842" y="976"/>
                  </a:lnTo>
                  <a:lnTo>
                    <a:pt x="3829" y="976"/>
                  </a:lnTo>
                  <a:lnTo>
                    <a:pt x="3818" y="975"/>
                  </a:lnTo>
                  <a:lnTo>
                    <a:pt x="3808" y="974"/>
                  </a:lnTo>
                  <a:lnTo>
                    <a:pt x="3799" y="973"/>
                  </a:lnTo>
                  <a:lnTo>
                    <a:pt x="3791" y="971"/>
                  </a:lnTo>
                  <a:lnTo>
                    <a:pt x="3784" y="970"/>
                  </a:lnTo>
                  <a:lnTo>
                    <a:pt x="3778" y="968"/>
                  </a:lnTo>
                  <a:lnTo>
                    <a:pt x="3773" y="966"/>
                  </a:lnTo>
                  <a:lnTo>
                    <a:pt x="3767" y="964"/>
                  </a:lnTo>
                  <a:lnTo>
                    <a:pt x="3763" y="961"/>
                  </a:lnTo>
                  <a:lnTo>
                    <a:pt x="3760" y="959"/>
                  </a:lnTo>
                  <a:lnTo>
                    <a:pt x="3758" y="956"/>
                  </a:lnTo>
                  <a:lnTo>
                    <a:pt x="3756" y="953"/>
                  </a:lnTo>
                  <a:lnTo>
                    <a:pt x="3755" y="950"/>
                  </a:lnTo>
                  <a:lnTo>
                    <a:pt x="3755" y="946"/>
                  </a:lnTo>
                  <a:lnTo>
                    <a:pt x="3755" y="620"/>
                  </a:lnTo>
                  <a:lnTo>
                    <a:pt x="3736" y="621"/>
                  </a:lnTo>
                  <a:lnTo>
                    <a:pt x="3717" y="623"/>
                  </a:lnTo>
                  <a:lnTo>
                    <a:pt x="3697" y="624"/>
                  </a:lnTo>
                  <a:lnTo>
                    <a:pt x="3679" y="626"/>
                  </a:lnTo>
                  <a:lnTo>
                    <a:pt x="3660" y="627"/>
                  </a:lnTo>
                  <a:lnTo>
                    <a:pt x="3640" y="628"/>
                  </a:lnTo>
                  <a:lnTo>
                    <a:pt x="3622" y="628"/>
                  </a:lnTo>
                  <a:lnTo>
                    <a:pt x="3603" y="628"/>
                  </a:lnTo>
                  <a:lnTo>
                    <a:pt x="3564" y="627"/>
                  </a:lnTo>
                  <a:lnTo>
                    <a:pt x="3527" y="625"/>
                  </a:lnTo>
                  <a:lnTo>
                    <a:pt x="3492" y="621"/>
                  </a:lnTo>
                  <a:lnTo>
                    <a:pt x="3459" y="614"/>
                  </a:lnTo>
                  <a:lnTo>
                    <a:pt x="3442" y="611"/>
                  </a:lnTo>
                  <a:lnTo>
                    <a:pt x="3427" y="606"/>
                  </a:lnTo>
                  <a:lnTo>
                    <a:pt x="3413" y="601"/>
                  </a:lnTo>
                  <a:lnTo>
                    <a:pt x="3399" y="595"/>
                  </a:lnTo>
                  <a:lnTo>
                    <a:pt x="3384" y="589"/>
                  </a:lnTo>
                  <a:lnTo>
                    <a:pt x="3372" y="582"/>
                  </a:lnTo>
                  <a:lnTo>
                    <a:pt x="3359" y="573"/>
                  </a:lnTo>
                  <a:lnTo>
                    <a:pt x="3347" y="565"/>
                  </a:lnTo>
                  <a:lnTo>
                    <a:pt x="3336" y="556"/>
                  </a:lnTo>
                  <a:lnTo>
                    <a:pt x="3326" y="546"/>
                  </a:lnTo>
                  <a:lnTo>
                    <a:pt x="3315" y="535"/>
                  </a:lnTo>
                  <a:lnTo>
                    <a:pt x="3305" y="524"/>
                  </a:lnTo>
                  <a:lnTo>
                    <a:pt x="3297" y="512"/>
                  </a:lnTo>
                  <a:lnTo>
                    <a:pt x="3289" y="498"/>
                  </a:lnTo>
                  <a:lnTo>
                    <a:pt x="3282" y="484"/>
                  </a:lnTo>
                  <a:lnTo>
                    <a:pt x="3275" y="469"/>
                  </a:lnTo>
                  <a:lnTo>
                    <a:pt x="3269" y="454"/>
                  </a:lnTo>
                  <a:lnTo>
                    <a:pt x="3264" y="436"/>
                  </a:lnTo>
                  <a:lnTo>
                    <a:pt x="3260" y="419"/>
                  </a:lnTo>
                  <a:lnTo>
                    <a:pt x="3255" y="401"/>
                  </a:lnTo>
                  <a:lnTo>
                    <a:pt x="3252" y="381"/>
                  </a:lnTo>
                  <a:lnTo>
                    <a:pt x="3251" y="360"/>
                  </a:lnTo>
                  <a:lnTo>
                    <a:pt x="3249" y="338"/>
                  </a:lnTo>
                  <a:lnTo>
                    <a:pt x="3249" y="316"/>
                  </a:lnTo>
                  <a:lnTo>
                    <a:pt x="3249" y="43"/>
                  </a:lnTo>
                  <a:lnTo>
                    <a:pt x="3249" y="39"/>
                  </a:lnTo>
                  <a:lnTo>
                    <a:pt x="3250" y="36"/>
                  </a:lnTo>
                  <a:lnTo>
                    <a:pt x="3251" y="33"/>
                  </a:lnTo>
                  <a:lnTo>
                    <a:pt x="3253" y="29"/>
                  </a:lnTo>
                  <a:lnTo>
                    <a:pt x="3256" y="26"/>
                  </a:lnTo>
                  <a:lnTo>
                    <a:pt x="3260" y="24"/>
                  </a:lnTo>
                  <a:lnTo>
                    <a:pt x="3264" y="22"/>
                  </a:lnTo>
                  <a:lnTo>
                    <a:pt x="3269" y="20"/>
                  </a:lnTo>
                  <a:lnTo>
                    <a:pt x="3282" y="17"/>
                  </a:lnTo>
                  <a:lnTo>
                    <a:pt x="3297" y="14"/>
                  </a:lnTo>
                  <a:lnTo>
                    <a:pt x="3307" y="13"/>
                  </a:lnTo>
                  <a:lnTo>
                    <a:pt x="3318" y="12"/>
                  </a:lnTo>
                  <a:lnTo>
                    <a:pt x="3330" y="12"/>
                  </a:lnTo>
                  <a:lnTo>
                    <a:pt x="3343" y="12"/>
                  </a:lnTo>
                  <a:lnTo>
                    <a:pt x="3357" y="12"/>
                  </a:lnTo>
                  <a:lnTo>
                    <a:pt x="3369" y="12"/>
                  </a:lnTo>
                  <a:lnTo>
                    <a:pt x="3380" y="13"/>
                  </a:lnTo>
                  <a:lnTo>
                    <a:pt x="3391" y="14"/>
                  </a:lnTo>
                  <a:lnTo>
                    <a:pt x="3399" y="15"/>
                  </a:lnTo>
                  <a:lnTo>
                    <a:pt x="3407" y="17"/>
                  </a:lnTo>
                  <a:lnTo>
                    <a:pt x="3414" y="18"/>
                  </a:lnTo>
                  <a:lnTo>
                    <a:pt x="3421" y="20"/>
                  </a:lnTo>
                  <a:lnTo>
                    <a:pt x="3426" y="22"/>
                  </a:lnTo>
                  <a:lnTo>
                    <a:pt x="3431" y="24"/>
                  </a:lnTo>
                  <a:lnTo>
                    <a:pt x="3435" y="26"/>
                  </a:lnTo>
                  <a:lnTo>
                    <a:pt x="3437" y="29"/>
                  </a:lnTo>
                  <a:lnTo>
                    <a:pt x="3440" y="33"/>
                  </a:lnTo>
                  <a:lnTo>
                    <a:pt x="3441" y="36"/>
                  </a:lnTo>
                  <a:lnTo>
                    <a:pt x="3442" y="39"/>
                  </a:lnTo>
                  <a:lnTo>
                    <a:pt x="3442" y="43"/>
                  </a:lnTo>
                  <a:lnTo>
                    <a:pt x="3442" y="296"/>
                  </a:lnTo>
                  <a:lnTo>
                    <a:pt x="3443" y="318"/>
                  </a:lnTo>
                  <a:lnTo>
                    <a:pt x="3445" y="338"/>
                  </a:lnTo>
                  <a:lnTo>
                    <a:pt x="3448" y="356"/>
                  </a:lnTo>
                  <a:lnTo>
                    <a:pt x="3453" y="374"/>
                  </a:lnTo>
                  <a:lnTo>
                    <a:pt x="3458" y="389"/>
                  </a:lnTo>
                  <a:lnTo>
                    <a:pt x="3465" y="403"/>
                  </a:lnTo>
                  <a:lnTo>
                    <a:pt x="3473" y="415"/>
                  </a:lnTo>
                  <a:lnTo>
                    <a:pt x="3483" y="427"/>
                  </a:lnTo>
                  <a:lnTo>
                    <a:pt x="3488" y="432"/>
                  </a:lnTo>
                  <a:lnTo>
                    <a:pt x="3494" y="437"/>
                  </a:lnTo>
                  <a:lnTo>
                    <a:pt x="3501" y="442"/>
                  </a:lnTo>
                  <a:lnTo>
                    <a:pt x="3507" y="446"/>
                  </a:lnTo>
                  <a:lnTo>
                    <a:pt x="3523" y="454"/>
                  </a:lnTo>
                  <a:lnTo>
                    <a:pt x="3539" y="460"/>
                  </a:lnTo>
                  <a:lnTo>
                    <a:pt x="3558" y="464"/>
                  </a:lnTo>
                  <a:lnTo>
                    <a:pt x="3579" y="468"/>
                  </a:lnTo>
                  <a:lnTo>
                    <a:pt x="3602" y="470"/>
                  </a:lnTo>
                  <a:lnTo>
                    <a:pt x="3627" y="471"/>
                  </a:lnTo>
                  <a:lnTo>
                    <a:pt x="3644" y="470"/>
                  </a:lnTo>
                  <a:lnTo>
                    <a:pt x="3660" y="470"/>
                  </a:lnTo>
                  <a:lnTo>
                    <a:pt x="3676" y="469"/>
                  </a:lnTo>
                  <a:lnTo>
                    <a:pt x="3692" y="468"/>
                  </a:lnTo>
                  <a:lnTo>
                    <a:pt x="3708" y="467"/>
                  </a:lnTo>
                  <a:lnTo>
                    <a:pt x="3724" y="465"/>
                  </a:lnTo>
                  <a:lnTo>
                    <a:pt x="3740" y="464"/>
                  </a:lnTo>
                  <a:lnTo>
                    <a:pt x="3755" y="462"/>
                  </a:lnTo>
                  <a:lnTo>
                    <a:pt x="3755" y="43"/>
                  </a:lnTo>
                  <a:lnTo>
                    <a:pt x="3755" y="39"/>
                  </a:lnTo>
                  <a:lnTo>
                    <a:pt x="3756" y="36"/>
                  </a:lnTo>
                  <a:lnTo>
                    <a:pt x="3758" y="33"/>
                  </a:lnTo>
                  <a:lnTo>
                    <a:pt x="3760" y="29"/>
                  </a:lnTo>
                  <a:lnTo>
                    <a:pt x="3763" y="26"/>
                  </a:lnTo>
                  <a:lnTo>
                    <a:pt x="3767" y="24"/>
                  </a:lnTo>
                  <a:lnTo>
                    <a:pt x="3773" y="22"/>
                  </a:lnTo>
                  <a:lnTo>
                    <a:pt x="3778" y="20"/>
                  </a:lnTo>
                  <a:lnTo>
                    <a:pt x="3784" y="18"/>
                  </a:lnTo>
                  <a:lnTo>
                    <a:pt x="3791" y="17"/>
                  </a:lnTo>
                  <a:lnTo>
                    <a:pt x="3799" y="15"/>
                  </a:lnTo>
                  <a:lnTo>
                    <a:pt x="3808" y="14"/>
                  </a:lnTo>
                  <a:lnTo>
                    <a:pt x="3818" y="13"/>
                  </a:lnTo>
                  <a:lnTo>
                    <a:pt x="3829" y="12"/>
                  </a:lnTo>
                  <a:lnTo>
                    <a:pt x="3842" y="12"/>
                  </a:lnTo>
                  <a:lnTo>
                    <a:pt x="3855" y="12"/>
                  </a:lnTo>
                  <a:lnTo>
                    <a:pt x="3868" y="12"/>
                  </a:lnTo>
                  <a:lnTo>
                    <a:pt x="3880" y="12"/>
                  </a:lnTo>
                  <a:lnTo>
                    <a:pt x="3891" y="13"/>
                  </a:lnTo>
                  <a:lnTo>
                    <a:pt x="3901" y="14"/>
                  </a:lnTo>
                  <a:lnTo>
                    <a:pt x="3917" y="17"/>
                  </a:lnTo>
                  <a:lnTo>
                    <a:pt x="3930" y="20"/>
                  </a:lnTo>
                  <a:lnTo>
                    <a:pt x="3935" y="22"/>
                  </a:lnTo>
                  <a:lnTo>
                    <a:pt x="3939" y="24"/>
                  </a:lnTo>
                  <a:lnTo>
                    <a:pt x="3942" y="26"/>
                  </a:lnTo>
                  <a:lnTo>
                    <a:pt x="3945" y="29"/>
                  </a:lnTo>
                  <a:lnTo>
                    <a:pt x="3947" y="33"/>
                  </a:lnTo>
                  <a:lnTo>
                    <a:pt x="3948" y="36"/>
                  </a:lnTo>
                  <a:lnTo>
                    <a:pt x="3949" y="39"/>
                  </a:lnTo>
                  <a:lnTo>
                    <a:pt x="3950" y="43"/>
                  </a:lnTo>
                  <a:lnTo>
                    <a:pt x="3950" y="946"/>
                  </a:lnTo>
                  <a:close/>
                  <a:moveTo>
                    <a:pt x="4725" y="896"/>
                  </a:moveTo>
                  <a:lnTo>
                    <a:pt x="4725" y="906"/>
                  </a:lnTo>
                  <a:lnTo>
                    <a:pt x="4724" y="916"/>
                  </a:lnTo>
                  <a:lnTo>
                    <a:pt x="4724" y="924"/>
                  </a:lnTo>
                  <a:lnTo>
                    <a:pt x="4723" y="932"/>
                  </a:lnTo>
                  <a:lnTo>
                    <a:pt x="4721" y="945"/>
                  </a:lnTo>
                  <a:lnTo>
                    <a:pt x="4718" y="955"/>
                  </a:lnTo>
                  <a:lnTo>
                    <a:pt x="4716" y="959"/>
                  </a:lnTo>
                  <a:lnTo>
                    <a:pt x="4713" y="962"/>
                  </a:lnTo>
                  <a:lnTo>
                    <a:pt x="4711" y="965"/>
                  </a:lnTo>
                  <a:lnTo>
                    <a:pt x="4708" y="968"/>
                  </a:lnTo>
                  <a:lnTo>
                    <a:pt x="4706" y="969"/>
                  </a:lnTo>
                  <a:lnTo>
                    <a:pt x="4703" y="971"/>
                  </a:lnTo>
                  <a:lnTo>
                    <a:pt x="4700" y="971"/>
                  </a:lnTo>
                  <a:lnTo>
                    <a:pt x="4696" y="972"/>
                  </a:lnTo>
                  <a:lnTo>
                    <a:pt x="4216" y="972"/>
                  </a:lnTo>
                  <a:lnTo>
                    <a:pt x="4204" y="971"/>
                  </a:lnTo>
                  <a:lnTo>
                    <a:pt x="4193" y="968"/>
                  </a:lnTo>
                  <a:lnTo>
                    <a:pt x="4188" y="966"/>
                  </a:lnTo>
                  <a:lnTo>
                    <a:pt x="4184" y="964"/>
                  </a:lnTo>
                  <a:lnTo>
                    <a:pt x="4179" y="961"/>
                  </a:lnTo>
                  <a:lnTo>
                    <a:pt x="4175" y="957"/>
                  </a:lnTo>
                  <a:lnTo>
                    <a:pt x="4171" y="954"/>
                  </a:lnTo>
                  <a:lnTo>
                    <a:pt x="4168" y="949"/>
                  </a:lnTo>
                  <a:lnTo>
                    <a:pt x="4165" y="944"/>
                  </a:lnTo>
                  <a:lnTo>
                    <a:pt x="4163" y="939"/>
                  </a:lnTo>
                  <a:lnTo>
                    <a:pt x="4161" y="933"/>
                  </a:lnTo>
                  <a:lnTo>
                    <a:pt x="4160" y="926"/>
                  </a:lnTo>
                  <a:lnTo>
                    <a:pt x="4159" y="919"/>
                  </a:lnTo>
                  <a:lnTo>
                    <a:pt x="4159" y="910"/>
                  </a:lnTo>
                  <a:lnTo>
                    <a:pt x="4159" y="78"/>
                  </a:lnTo>
                  <a:lnTo>
                    <a:pt x="4159" y="70"/>
                  </a:lnTo>
                  <a:lnTo>
                    <a:pt x="4160" y="63"/>
                  </a:lnTo>
                  <a:lnTo>
                    <a:pt x="4161" y="56"/>
                  </a:lnTo>
                  <a:lnTo>
                    <a:pt x="4163" y="50"/>
                  </a:lnTo>
                  <a:lnTo>
                    <a:pt x="4165" y="44"/>
                  </a:lnTo>
                  <a:lnTo>
                    <a:pt x="4168" y="40"/>
                  </a:lnTo>
                  <a:lnTo>
                    <a:pt x="4171" y="35"/>
                  </a:lnTo>
                  <a:lnTo>
                    <a:pt x="4175" y="30"/>
                  </a:lnTo>
                  <a:lnTo>
                    <a:pt x="4179" y="27"/>
                  </a:lnTo>
                  <a:lnTo>
                    <a:pt x="4184" y="24"/>
                  </a:lnTo>
                  <a:lnTo>
                    <a:pt x="4188" y="22"/>
                  </a:lnTo>
                  <a:lnTo>
                    <a:pt x="4193" y="20"/>
                  </a:lnTo>
                  <a:lnTo>
                    <a:pt x="4204" y="17"/>
                  </a:lnTo>
                  <a:lnTo>
                    <a:pt x="4216" y="16"/>
                  </a:lnTo>
                  <a:lnTo>
                    <a:pt x="4693" y="16"/>
                  </a:lnTo>
                  <a:lnTo>
                    <a:pt x="4697" y="16"/>
                  </a:lnTo>
                  <a:lnTo>
                    <a:pt x="4700" y="17"/>
                  </a:lnTo>
                  <a:lnTo>
                    <a:pt x="4702" y="18"/>
                  </a:lnTo>
                  <a:lnTo>
                    <a:pt x="4705" y="20"/>
                  </a:lnTo>
                  <a:lnTo>
                    <a:pt x="4708" y="22"/>
                  </a:lnTo>
                  <a:lnTo>
                    <a:pt x="4710" y="25"/>
                  </a:lnTo>
                  <a:lnTo>
                    <a:pt x="4712" y="28"/>
                  </a:lnTo>
                  <a:lnTo>
                    <a:pt x="4714" y="34"/>
                  </a:lnTo>
                  <a:lnTo>
                    <a:pt x="4717" y="44"/>
                  </a:lnTo>
                  <a:lnTo>
                    <a:pt x="4719" y="57"/>
                  </a:lnTo>
                  <a:lnTo>
                    <a:pt x="4720" y="64"/>
                  </a:lnTo>
                  <a:lnTo>
                    <a:pt x="4721" y="73"/>
                  </a:lnTo>
                  <a:lnTo>
                    <a:pt x="4721" y="82"/>
                  </a:lnTo>
                  <a:lnTo>
                    <a:pt x="4721" y="93"/>
                  </a:lnTo>
                  <a:lnTo>
                    <a:pt x="4721" y="104"/>
                  </a:lnTo>
                  <a:lnTo>
                    <a:pt x="4721" y="113"/>
                  </a:lnTo>
                  <a:lnTo>
                    <a:pt x="4720" y="121"/>
                  </a:lnTo>
                  <a:lnTo>
                    <a:pt x="4719" y="128"/>
                  </a:lnTo>
                  <a:lnTo>
                    <a:pt x="4717" y="141"/>
                  </a:lnTo>
                  <a:lnTo>
                    <a:pt x="4714" y="151"/>
                  </a:lnTo>
                  <a:lnTo>
                    <a:pt x="4712" y="155"/>
                  </a:lnTo>
                  <a:lnTo>
                    <a:pt x="4710" y="159"/>
                  </a:lnTo>
                  <a:lnTo>
                    <a:pt x="4708" y="162"/>
                  </a:lnTo>
                  <a:lnTo>
                    <a:pt x="4705" y="164"/>
                  </a:lnTo>
                  <a:lnTo>
                    <a:pt x="4702" y="166"/>
                  </a:lnTo>
                  <a:lnTo>
                    <a:pt x="4700" y="167"/>
                  </a:lnTo>
                  <a:lnTo>
                    <a:pt x="4697" y="169"/>
                  </a:lnTo>
                  <a:lnTo>
                    <a:pt x="4693" y="169"/>
                  </a:lnTo>
                  <a:lnTo>
                    <a:pt x="4352" y="169"/>
                  </a:lnTo>
                  <a:lnTo>
                    <a:pt x="4352" y="402"/>
                  </a:lnTo>
                  <a:lnTo>
                    <a:pt x="4641" y="402"/>
                  </a:lnTo>
                  <a:lnTo>
                    <a:pt x="4647" y="403"/>
                  </a:lnTo>
                  <a:lnTo>
                    <a:pt x="4653" y="406"/>
                  </a:lnTo>
                  <a:lnTo>
                    <a:pt x="4658" y="411"/>
                  </a:lnTo>
                  <a:lnTo>
                    <a:pt x="4662" y="418"/>
                  </a:lnTo>
                  <a:lnTo>
                    <a:pt x="4666" y="428"/>
                  </a:lnTo>
                  <a:lnTo>
                    <a:pt x="4668" y="442"/>
                  </a:lnTo>
                  <a:lnTo>
                    <a:pt x="4669" y="449"/>
                  </a:lnTo>
                  <a:lnTo>
                    <a:pt x="4670" y="458"/>
                  </a:lnTo>
                  <a:lnTo>
                    <a:pt x="4670" y="467"/>
                  </a:lnTo>
                  <a:lnTo>
                    <a:pt x="4670" y="476"/>
                  </a:lnTo>
                  <a:lnTo>
                    <a:pt x="4670" y="487"/>
                  </a:lnTo>
                  <a:lnTo>
                    <a:pt x="4670" y="496"/>
                  </a:lnTo>
                  <a:lnTo>
                    <a:pt x="4669" y="504"/>
                  </a:lnTo>
                  <a:lnTo>
                    <a:pt x="4668" y="512"/>
                  </a:lnTo>
                  <a:lnTo>
                    <a:pt x="4666" y="525"/>
                  </a:lnTo>
                  <a:lnTo>
                    <a:pt x="4662" y="534"/>
                  </a:lnTo>
                  <a:lnTo>
                    <a:pt x="4660" y="538"/>
                  </a:lnTo>
                  <a:lnTo>
                    <a:pt x="4658" y="542"/>
                  </a:lnTo>
                  <a:lnTo>
                    <a:pt x="4656" y="544"/>
                  </a:lnTo>
                  <a:lnTo>
                    <a:pt x="4653" y="546"/>
                  </a:lnTo>
                  <a:lnTo>
                    <a:pt x="4647" y="549"/>
                  </a:lnTo>
                  <a:lnTo>
                    <a:pt x="4641" y="550"/>
                  </a:lnTo>
                  <a:lnTo>
                    <a:pt x="4352" y="550"/>
                  </a:lnTo>
                  <a:lnTo>
                    <a:pt x="4352" y="820"/>
                  </a:lnTo>
                  <a:lnTo>
                    <a:pt x="4696" y="820"/>
                  </a:lnTo>
                  <a:lnTo>
                    <a:pt x="4700" y="820"/>
                  </a:lnTo>
                  <a:lnTo>
                    <a:pt x="4703" y="821"/>
                  </a:lnTo>
                  <a:lnTo>
                    <a:pt x="4706" y="822"/>
                  </a:lnTo>
                  <a:lnTo>
                    <a:pt x="4708" y="824"/>
                  </a:lnTo>
                  <a:lnTo>
                    <a:pt x="4711" y="826"/>
                  </a:lnTo>
                  <a:lnTo>
                    <a:pt x="4713" y="829"/>
                  </a:lnTo>
                  <a:lnTo>
                    <a:pt x="4716" y="832"/>
                  </a:lnTo>
                  <a:lnTo>
                    <a:pt x="4718" y="836"/>
                  </a:lnTo>
                  <a:lnTo>
                    <a:pt x="4721" y="848"/>
                  </a:lnTo>
                  <a:lnTo>
                    <a:pt x="4723" y="860"/>
                  </a:lnTo>
                  <a:lnTo>
                    <a:pt x="4724" y="868"/>
                  </a:lnTo>
                  <a:lnTo>
                    <a:pt x="4724" y="876"/>
                  </a:lnTo>
                  <a:lnTo>
                    <a:pt x="4725" y="886"/>
                  </a:lnTo>
                  <a:lnTo>
                    <a:pt x="4725" y="896"/>
                  </a:lnTo>
                  <a:close/>
                  <a:moveTo>
                    <a:pt x="5524" y="827"/>
                  </a:moveTo>
                  <a:lnTo>
                    <a:pt x="5524" y="836"/>
                  </a:lnTo>
                  <a:lnTo>
                    <a:pt x="5524" y="844"/>
                  </a:lnTo>
                  <a:lnTo>
                    <a:pt x="5524" y="852"/>
                  </a:lnTo>
                  <a:lnTo>
                    <a:pt x="5523" y="859"/>
                  </a:lnTo>
                  <a:lnTo>
                    <a:pt x="5522" y="871"/>
                  </a:lnTo>
                  <a:lnTo>
                    <a:pt x="5520" y="881"/>
                  </a:lnTo>
                  <a:lnTo>
                    <a:pt x="5517" y="889"/>
                  </a:lnTo>
                  <a:lnTo>
                    <a:pt x="5514" y="896"/>
                  </a:lnTo>
                  <a:lnTo>
                    <a:pt x="5509" y="903"/>
                  </a:lnTo>
                  <a:lnTo>
                    <a:pt x="5502" y="911"/>
                  </a:lnTo>
                  <a:lnTo>
                    <a:pt x="5498" y="917"/>
                  </a:lnTo>
                  <a:lnTo>
                    <a:pt x="5490" y="922"/>
                  </a:lnTo>
                  <a:lnTo>
                    <a:pt x="5481" y="928"/>
                  </a:lnTo>
                  <a:lnTo>
                    <a:pt x="5471" y="934"/>
                  </a:lnTo>
                  <a:lnTo>
                    <a:pt x="5458" y="940"/>
                  </a:lnTo>
                  <a:lnTo>
                    <a:pt x="5445" y="947"/>
                  </a:lnTo>
                  <a:lnTo>
                    <a:pt x="5429" y="953"/>
                  </a:lnTo>
                  <a:lnTo>
                    <a:pt x="5414" y="959"/>
                  </a:lnTo>
                  <a:lnTo>
                    <a:pt x="5396" y="965"/>
                  </a:lnTo>
                  <a:lnTo>
                    <a:pt x="5378" y="970"/>
                  </a:lnTo>
                  <a:lnTo>
                    <a:pt x="5358" y="975"/>
                  </a:lnTo>
                  <a:lnTo>
                    <a:pt x="5337" y="979"/>
                  </a:lnTo>
                  <a:lnTo>
                    <a:pt x="5315" y="982"/>
                  </a:lnTo>
                  <a:lnTo>
                    <a:pt x="5292" y="986"/>
                  </a:lnTo>
                  <a:lnTo>
                    <a:pt x="5268" y="987"/>
                  </a:lnTo>
                  <a:lnTo>
                    <a:pt x="5244" y="988"/>
                  </a:lnTo>
                  <a:lnTo>
                    <a:pt x="5219" y="988"/>
                  </a:lnTo>
                  <a:lnTo>
                    <a:pt x="5196" y="986"/>
                  </a:lnTo>
                  <a:lnTo>
                    <a:pt x="5172" y="984"/>
                  </a:lnTo>
                  <a:lnTo>
                    <a:pt x="5150" y="979"/>
                  </a:lnTo>
                  <a:lnTo>
                    <a:pt x="5128" y="975"/>
                  </a:lnTo>
                  <a:lnTo>
                    <a:pt x="5106" y="970"/>
                  </a:lnTo>
                  <a:lnTo>
                    <a:pt x="5086" y="964"/>
                  </a:lnTo>
                  <a:lnTo>
                    <a:pt x="5066" y="957"/>
                  </a:lnTo>
                  <a:lnTo>
                    <a:pt x="5046" y="949"/>
                  </a:lnTo>
                  <a:lnTo>
                    <a:pt x="5028" y="940"/>
                  </a:lnTo>
                  <a:lnTo>
                    <a:pt x="5010" y="931"/>
                  </a:lnTo>
                  <a:lnTo>
                    <a:pt x="4993" y="920"/>
                  </a:lnTo>
                  <a:lnTo>
                    <a:pt x="4976" y="907"/>
                  </a:lnTo>
                  <a:lnTo>
                    <a:pt x="4961" y="895"/>
                  </a:lnTo>
                  <a:lnTo>
                    <a:pt x="4946" y="881"/>
                  </a:lnTo>
                  <a:lnTo>
                    <a:pt x="4932" y="867"/>
                  </a:lnTo>
                  <a:lnTo>
                    <a:pt x="4918" y="852"/>
                  </a:lnTo>
                  <a:lnTo>
                    <a:pt x="4905" y="834"/>
                  </a:lnTo>
                  <a:lnTo>
                    <a:pt x="4894" y="817"/>
                  </a:lnTo>
                  <a:lnTo>
                    <a:pt x="4883" y="799"/>
                  </a:lnTo>
                  <a:lnTo>
                    <a:pt x="4873" y="780"/>
                  </a:lnTo>
                  <a:lnTo>
                    <a:pt x="4863" y="759"/>
                  </a:lnTo>
                  <a:lnTo>
                    <a:pt x="4854" y="739"/>
                  </a:lnTo>
                  <a:lnTo>
                    <a:pt x="4846" y="717"/>
                  </a:lnTo>
                  <a:lnTo>
                    <a:pt x="4839" y="693"/>
                  </a:lnTo>
                  <a:lnTo>
                    <a:pt x="4833" y="670"/>
                  </a:lnTo>
                  <a:lnTo>
                    <a:pt x="4828" y="645"/>
                  </a:lnTo>
                  <a:lnTo>
                    <a:pt x="4824" y="619"/>
                  </a:lnTo>
                  <a:lnTo>
                    <a:pt x="4821" y="593"/>
                  </a:lnTo>
                  <a:lnTo>
                    <a:pt x="4819" y="564"/>
                  </a:lnTo>
                  <a:lnTo>
                    <a:pt x="4817" y="536"/>
                  </a:lnTo>
                  <a:lnTo>
                    <a:pt x="4817" y="506"/>
                  </a:lnTo>
                  <a:lnTo>
                    <a:pt x="4817" y="477"/>
                  </a:lnTo>
                  <a:lnTo>
                    <a:pt x="4819" y="448"/>
                  </a:lnTo>
                  <a:lnTo>
                    <a:pt x="4821" y="419"/>
                  </a:lnTo>
                  <a:lnTo>
                    <a:pt x="4825" y="392"/>
                  </a:lnTo>
                  <a:lnTo>
                    <a:pt x="4829" y="365"/>
                  </a:lnTo>
                  <a:lnTo>
                    <a:pt x="4835" y="339"/>
                  </a:lnTo>
                  <a:lnTo>
                    <a:pt x="4841" y="315"/>
                  </a:lnTo>
                  <a:lnTo>
                    <a:pt x="4849" y="290"/>
                  </a:lnTo>
                  <a:lnTo>
                    <a:pt x="4858" y="267"/>
                  </a:lnTo>
                  <a:lnTo>
                    <a:pt x="4868" y="245"/>
                  </a:lnTo>
                  <a:lnTo>
                    <a:pt x="4878" y="223"/>
                  </a:lnTo>
                  <a:lnTo>
                    <a:pt x="4888" y="203"/>
                  </a:lnTo>
                  <a:lnTo>
                    <a:pt x="4900" y="184"/>
                  </a:lnTo>
                  <a:lnTo>
                    <a:pt x="4912" y="165"/>
                  </a:lnTo>
                  <a:lnTo>
                    <a:pt x="4927" y="148"/>
                  </a:lnTo>
                  <a:lnTo>
                    <a:pt x="4941" y="132"/>
                  </a:lnTo>
                  <a:lnTo>
                    <a:pt x="4955" y="116"/>
                  </a:lnTo>
                  <a:lnTo>
                    <a:pt x="4971" y="102"/>
                  </a:lnTo>
                  <a:lnTo>
                    <a:pt x="4988" y="87"/>
                  </a:lnTo>
                  <a:lnTo>
                    <a:pt x="5005" y="75"/>
                  </a:lnTo>
                  <a:lnTo>
                    <a:pt x="5022" y="63"/>
                  </a:lnTo>
                  <a:lnTo>
                    <a:pt x="5041" y="53"/>
                  </a:lnTo>
                  <a:lnTo>
                    <a:pt x="5061" y="43"/>
                  </a:lnTo>
                  <a:lnTo>
                    <a:pt x="5080" y="35"/>
                  </a:lnTo>
                  <a:lnTo>
                    <a:pt x="5101" y="26"/>
                  </a:lnTo>
                  <a:lnTo>
                    <a:pt x="5123" y="19"/>
                  </a:lnTo>
                  <a:lnTo>
                    <a:pt x="5144" y="14"/>
                  </a:lnTo>
                  <a:lnTo>
                    <a:pt x="5166" y="9"/>
                  </a:lnTo>
                  <a:lnTo>
                    <a:pt x="5189" y="5"/>
                  </a:lnTo>
                  <a:lnTo>
                    <a:pt x="5212" y="3"/>
                  </a:lnTo>
                  <a:lnTo>
                    <a:pt x="5236" y="1"/>
                  </a:lnTo>
                  <a:lnTo>
                    <a:pt x="5261" y="1"/>
                  </a:lnTo>
                  <a:lnTo>
                    <a:pt x="5280" y="1"/>
                  </a:lnTo>
                  <a:lnTo>
                    <a:pt x="5299" y="2"/>
                  </a:lnTo>
                  <a:lnTo>
                    <a:pt x="5319" y="5"/>
                  </a:lnTo>
                  <a:lnTo>
                    <a:pt x="5337" y="7"/>
                  </a:lnTo>
                  <a:lnTo>
                    <a:pt x="5355" y="11"/>
                  </a:lnTo>
                  <a:lnTo>
                    <a:pt x="5373" y="15"/>
                  </a:lnTo>
                  <a:lnTo>
                    <a:pt x="5390" y="19"/>
                  </a:lnTo>
                  <a:lnTo>
                    <a:pt x="5406" y="25"/>
                  </a:lnTo>
                  <a:lnTo>
                    <a:pt x="5421" y="30"/>
                  </a:lnTo>
                  <a:lnTo>
                    <a:pt x="5436" y="37"/>
                  </a:lnTo>
                  <a:lnTo>
                    <a:pt x="5449" y="43"/>
                  </a:lnTo>
                  <a:lnTo>
                    <a:pt x="5462" y="50"/>
                  </a:lnTo>
                  <a:lnTo>
                    <a:pt x="5474" y="57"/>
                  </a:lnTo>
                  <a:lnTo>
                    <a:pt x="5483" y="63"/>
                  </a:lnTo>
                  <a:lnTo>
                    <a:pt x="5491" y="68"/>
                  </a:lnTo>
                  <a:lnTo>
                    <a:pt x="5498" y="74"/>
                  </a:lnTo>
                  <a:lnTo>
                    <a:pt x="5506" y="82"/>
                  </a:lnTo>
                  <a:lnTo>
                    <a:pt x="5511" y="90"/>
                  </a:lnTo>
                  <a:lnTo>
                    <a:pt x="5514" y="97"/>
                  </a:lnTo>
                  <a:lnTo>
                    <a:pt x="5517" y="108"/>
                  </a:lnTo>
                  <a:lnTo>
                    <a:pt x="5519" y="119"/>
                  </a:lnTo>
                  <a:lnTo>
                    <a:pt x="5520" y="132"/>
                  </a:lnTo>
                  <a:lnTo>
                    <a:pt x="5521" y="139"/>
                  </a:lnTo>
                  <a:lnTo>
                    <a:pt x="5521" y="147"/>
                  </a:lnTo>
                  <a:lnTo>
                    <a:pt x="5521" y="156"/>
                  </a:lnTo>
                  <a:lnTo>
                    <a:pt x="5521" y="166"/>
                  </a:lnTo>
                  <a:lnTo>
                    <a:pt x="5521" y="177"/>
                  </a:lnTo>
                  <a:lnTo>
                    <a:pt x="5521" y="187"/>
                  </a:lnTo>
                  <a:lnTo>
                    <a:pt x="5521" y="196"/>
                  </a:lnTo>
                  <a:lnTo>
                    <a:pt x="5520" y="204"/>
                  </a:lnTo>
                  <a:lnTo>
                    <a:pt x="5518" y="218"/>
                  </a:lnTo>
                  <a:lnTo>
                    <a:pt x="5515" y="229"/>
                  </a:lnTo>
                  <a:lnTo>
                    <a:pt x="5513" y="233"/>
                  </a:lnTo>
                  <a:lnTo>
                    <a:pt x="5511" y="238"/>
                  </a:lnTo>
                  <a:lnTo>
                    <a:pt x="5509" y="241"/>
                  </a:lnTo>
                  <a:lnTo>
                    <a:pt x="5506" y="243"/>
                  </a:lnTo>
                  <a:lnTo>
                    <a:pt x="5503" y="245"/>
                  </a:lnTo>
                  <a:lnTo>
                    <a:pt x="5501" y="247"/>
                  </a:lnTo>
                  <a:lnTo>
                    <a:pt x="5498" y="248"/>
                  </a:lnTo>
                  <a:lnTo>
                    <a:pt x="5493" y="248"/>
                  </a:lnTo>
                  <a:lnTo>
                    <a:pt x="5488" y="247"/>
                  </a:lnTo>
                  <a:lnTo>
                    <a:pt x="5481" y="245"/>
                  </a:lnTo>
                  <a:lnTo>
                    <a:pt x="5474" y="241"/>
                  </a:lnTo>
                  <a:lnTo>
                    <a:pt x="5466" y="234"/>
                  </a:lnTo>
                  <a:lnTo>
                    <a:pt x="5457" y="228"/>
                  </a:lnTo>
                  <a:lnTo>
                    <a:pt x="5447" y="221"/>
                  </a:lnTo>
                  <a:lnTo>
                    <a:pt x="5435" y="213"/>
                  </a:lnTo>
                  <a:lnTo>
                    <a:pt x="5421" y="206"/>
                  </a:lnTo>
                  <a:lnTo>
                    <a:pt x="5408" y="198"/>
                  </a:lnTo>
                  <a:lnTo>
                    <a:pt x="5392" y="191"/>
                  </a:lnTo>
                  <a:lnTo>
                    <a:pt x="5376" y="184"/>
                  </a:lnTo>
                  <a:lnTo>
                    <a:pt x="5357" y="177"/>
                  </a:lnTo>
                  <a:lnTo>
                    <a:pt x="5338" y="172"/>
                  </a:lnTo>
                  <a:lnTo>
                    <a:pt x="5317" y="167"/>
                  </a:lnTo>
                  <a:lnTo>
                    <a:pt x="5293" y="164"/>
                  </a:lnTo>
                  <a:lnTo>
                    <a:pt x="5268" y="164"/>
                  </a:lnTo>
                  <a:lnTo>
                    <a:pt x="5255" y="164"/>
                  </a:lnTo>
                  <a:lnTo>
                    <a:pt x="5240" y="165"/>
                  </a:lnTo>
                  <a:lnTo>
                    <a:pt x="5227" y="167"/>
                  </a:lnTo>
                  <a:lnTo>
                    <a:pt x="5215" y="170"/>
                  </a:lnTo>
                  <a:lnTo>
                    <a:pt x="5202" y="174"/>
                  </a:lnTo>
                  <a:lnTo>
                    <a:pt x="5190" y="178"/>
                  </a:lnTo>
                  <a:lnTo>
                    <a:pt x="5179" y="182"/>
                  </a:lnTo>
                  <a:lnTo>
                    <a:pt x="5167" y="188"/>
                  </a:lnTo>
                  <a:lnTo>
                    <a:pt x="5156" y="194"/>
                  </a:lnTo>
                  <a:lnTo>
                    <a:pt x="5145" y="200"/>
                  </a:lnTo>
                  <a:lnTo>
                    <a:pt x="5135" y="208"/>
                  </a:lnTo>
                  <a:lnTo>
                    <a:pt x="5126" y="215"/>
                  </a:lnTo>
                  <a:lnTo>
                    <a:pt x="5117" y="224"/>
                  </a:lnTo>
                  <a:lnTo>
                    <a:pt x="5107" y="233"/>
                  </a:lnTo>
                  <a:lnTo>
                    <a:pt x="5099" y="244"/>
                  </a:lnTo>
                  <a:lnTo>
                    <a:pt x="5091" y="254"/>
                  </a:lnTo>
                  <a:lnTo>
                    <a:pt x="5083" y="265"/>
                  </a:lnTo>
                  <a:lnTo>
                    <a:pt x="5076" y="276"/>
                  </a:lnTo>
                  <a:lnTo>
                    <a:pt x="5070" y="288"/>
                  </a:lnTo>
                  <a:lnTo>
                    <a:pt x="5063" y="301"/>
                  </a:lnTo>
                  <a:lnTo>
                    <a:pt x="5058" y="315"/>
                  </a:lnTo>
                  <a:lnTo>
                    <a:pt x="5053" y="329"/>
                  </a:lnTo>
                  <a:lnTo>
                    <a:pt x="5047" y="343"/>
                  </a:lnTo>
                  <a:lnTo>
                    <a:pt x="5043" y="358"/>
                  </a:lnTo>
                  <a:lnTo>
                    <a:pt x="5039" y="374"/>
                  </a:lnTo>
                  <a:lnTo>
                    <a:pt x="5036" y="390"/>
                  </a:lnTo>
                  <a:lnTo>
                    <a:pt x="5033" y="406"/>
                  </a:lnTo>
                  <a:lnTo>
                    <a:pt x="5031" y="423"/>
                  </a:lnTo>
                  <a:lnTo>
                    <a:pt x="5029" y="441"/>
                  </a:lnTo>
                  <a:lnTo>
                    <a:pt x="5028" y="459"/>
                  </a:lnTo>
                  <a:lnTo>
                    <a:pt x="5027" y="477"/>
                  </a:lnTo>
                  <a:lnTo>
                    <a:pt x="5027" y="496"/>
                  </a:lnTo>
                  <a:lnTo>
                    <a:pt x="5027" y="517"/>
                  </a:lnTo>
                  <a:lnTo>
                    <a:pt x="5028" y="537"/>
                  </a:lnTo>
                  <a:lnTo>
                    <a:pt x="5029" y="556"/>
                  </a:lnTo>
                  <a:lnTo>
                    <a:pt x="5031" y="574"/>
                  </a:lnTo>
                  <a:lnTo>
                    <a:pt x="5033" y="593"/>
                  </a:lnTo>
                  <a:lnTo>
                    <a:pt x="5036" y="610"/>
                  </a:lnTo>
                  <a:lnTo>
                    <a:pt x="5040" y="626"/>
                  </a:lnTo>
                  <a:lnTo>
                    <a:pt x="5044" y="642"/>
                  </a:lnTo>
                  <a:lnTo>
                    <a:pt x="5048" y="658"/>
                  </a:lnTo>
                  <a:lnTo>
                    <a:pt x="5054" y="672"/>
                  </a:lnTo>
                  <a:lnTo>
                    <a:pt x="5060" y="685"/>
                  </a:lnTo>
                  <a:lnTo>
                    <a:pt x="5066" y="698"/>
                  </a:lnTo>
                  <a:lnTo>
                    <a:pt x="5072" y="710"/>
                  </a:lnTo>
                  <a:lnTo>
                    <a:pt x="5079" y="723"/>
                  </a:lnTo>
                  <a:lnTo>
                    <a:pt x="5086" y="734"/>
                  </a:lnTo>
                  <a:lnTo>
                    <a:pt x="5094" y="744"/>
                  </a:lnTo>
                  <a:lnTo>
                    <a:pt x="5102" y="753"/>
                  </a:lnTo>
                  <a:lnTo>
                    <a:pt x="5110" y="762"/>
                  </a:lnTo>
                  <a:lnTo>
                    <a:pt x="5120" y="770"/>
                  </a:lnTo>
                  <a:lnTo>
                    <a:pt x="5129" y="778"/>
                  </a:lnTo>
                  <a:lnTo>
                    <a:pt x="5139" y="786"/>
                  </a:lnTo>
                  <a:lnTo>
                    <a:pt x="5149" y="793"/>
                  </a:lnTo>
                  <a:lnTo>
                    <a:pt x="5160" y="798"/>
                  </a:lnTo>
                  <a:lnTo>
                    <a:pt x="5171" y="803"/>
                  </a:lnTo>
                  <a:lnTo>
                    <a:pt x="5183" y="808"/>
                  </a:lnTo>
                  <a:lnTo>
                    <a:pt x="5195" y="812"/>
                  </a:lnTo>
                  <a:lnTo>
                    <a:pt x="5207" y="815"/>
                  </a:lnTo>
                  <a:lnTo>
                    <a:pt x="5219" y="818"/>
                  </a:lnTo>
                  <a:lnTo>
                    <a:pt x="5232" y="820"/>
                  </a:lnTo>
                  <a:lnTo>
                    <a:pt x="5246" y="821"/>
                  </a:lnTo>
                  <a:lnTo>
                    <a:pt x="5260" y="822"/>
                  </a:lnTo>
                  <a:lnTo>
                    <a:pt x="5274" y="823"/>
                  </a:lnTo>
                  <a:lnTo>
                    <a:pt x="5298" y="822"/>
                  </a:lnTo>
                  <a:lnTo>
                    <a:pt x="5322" y="820"/>
                  </a:lnTo>
                  <a:lnTo>
                    <a:pt x="5343" y="816"/>
                  </a:lnTo>
                  <a:lnTo>
                    <a:pt x="5363" y="811"/>
                  </a:lnTo>
                  <a:lnTo>
                    <a:pt x="5382" y="805"/>
                  </a:lnTo>
                  <a:lnTo>
                    <a:pt x="5398" y="798"/>
                  </a:lnTo>
                  <a:lnTo>
                    <a:pt x="5413" y="791"/>
                  </a:lnTo>
                  <a:lnTo>
                    <a:pt x="5427" y="784"/>
                  </a:lnTo>
                  <a:lnTo>
                    <a:pt x="5441" y="776"/>
                  </a:lnTo>
                  <a:lnTo>
                    <a:pt x="5453" y="769"/>
                  </a:lnTo>
                  <a:lnTo>
                    <a:pt x="5463" y="763"/>
                  </a:lnTo>
                  <a:lnTo>
                    <a:pt x="5472" y="757"/>
                  </a:lnTo>
                  <a:lnTo>
                    <a:pt x="5480" y="752"/>
                  </a:lnTo>
                  <a:lnTo>
                    <a:pt x="5487" y="748"/>
                  </a:lnTo>
                  <a:lnTo>
                    <a:pt x="5493" y="746"/>
                  </a:lnTo>
                  <a:lnTo>
                    <a:pt x="5500" y="745"/>
                  </a:lnTo>
                  <a:lnTo>
                    <a:pt x="5506" y="746"/>
                  </a:lnTo>
                  <a:lnTo>
                    <a:pt x="5511" y="748"/>
                  </a:lnTo>
                  <a:lnTo>
                    <a:pt x="5513" y="750"/>
                  </a:lnTo>
                  <a:lnTo>
                    <a:pt x="5515" y="753"/>
                  </a:lnTo>
                  <a:lnTo>
                    <a:pt x="5517" y="756"/>
                  </a:lnTo>
                  <a:lnTo>
                    <a:pt x="5519" y="760"/>
                  </a:lnTo>
                  <a:lnTo>
                    <a:pt x="5521" y="770"/>
                  </a:lnTo>
                  <a:lnTo>
                    <a:pt x="5523" y="785"/>
                  </a:lnTo>
                  <a:lnTo>
                    <a:pt x="5523" y="794"/>
                  </a:lnTo>
                  <a:lnTo>
                    <a:pt x="5524" y="803"/>
                  </a:lnTo>
                  <a:lnTo>
                    <a:pt x="5524" y="815"/>
                  </a:lnTo>
                  <a:lnTo>
                    <a:pt x="5524" y="827"/>
                  </a:lnTo>
                  <a:close/>
                  <a:moveTo>
                    <a:pt x="6300" y="96"/>
                  </a:moveTo>
                  <a:lnTo>
                    <a:pt x="6300" y="107"/>
                  </a:lnTo>
                  <a:lnTo>
                    <a:pt x="6300" y="116"/>
                  </a:lnTo>
                  <a:lnTo>
                    <a:pt x="6299" y="125"/>
                  </a:lnTo>
                  <a:lnTo>
                    <a:pt x="6298" y="133"/>
                  </a:lnTo>
                  <a:lnTo>
                    <a:pt x="6296" y="146"/>
                  </a:lnTo>
                  <a:lnTo>
                    <a:pt x="6293" y="157"/>
                  </a:lnTo>
                  <a:lnTo>
                    <a:pt x="6289" y="165"/>
                  </a:lnTo>
                  <a:lnTo>
                    <a:pt x="6284" y="171"/>
                  </a:lnTo>
                  <a:lnTo>
                    <a:pt x="6281" y="173"/>
                  </a:lnTo>
                  <a:lnTo>
                    <a:pt x="6278" y="174"/>
                  </a:lnTo>
                  <a:lnTo>
                    <a:pt x="6275" y="175"/>
                  </a:lnTo>
                  <a:lnTo>
                    <a:pt x="6272" y="176"/>
                  </a:lnTo>
                  <a:lnTo>
                    <a:pt x="6032" y="176"/>
                  </a:lnTo>
                  <a:lnTo>
                    <a:pt x="6032" y="946"/>
                  </a:lnTo>
                  <a:lnTo>
                    <a:pt x="6032" y="949"/>
                  </a:lnTo>
                  <a:lnTo>
                    <a:pt x="6031" y="952"/>
                  </a:lnTo>
                  <a:lnTo>
                    <a:pt x="6030" y="956"/>
                  </a:lnTo>
                  <a:lnTo>
                    <a:pt x="6027" y="958"/>
                  </a:lnTo>
                  <a:lnTo>
                    <a:pt x="6025" y="961"/>
                  </a:lnTo>
                  <a:lnTo>
                    <a:pt x="6021" y="964"/>
                  </a:lnTo>
                  <a:lnTo>
                    <a:pt x="6017" y="966"/>
                  </a:lnTo>
                  <a:lnTo>
                    <a:pt x="6012" y="968"/>
                  </a:lnTo>
                  <a:lnTo>
                    <a:pt x="5998" y="971"/>
                  </a:lnTo>
                  <a:lnTo>
                    <a:pt x="5981" y="974"/>
                  </a:lnTo>
                  <a:lnTo>
                    <a:pt x="5972" y="975"/>
                  </a:lnTo>
                  <a:lnTo>
                    <a:pt x="5961" y="976"/>
                  </a:lnTo>
                  <a:lnTo>
                    <a:pt x="5948" y="976"/>
                  </a:lnTo>
                  <a:lnTo>
                    <a:pt x="5934" y="976"/>
                  </a:lnTo>
                  <a:lnTo>
                    <a:pt x="5921" y="976"/>
                  </a:lnTo>
                  <a:lnTo>
                    <a:pt x="5909" y="976"/>
                  </a:lnTo>
                  <a:lnTo>
                    <a:pt x="5898" y="975"/>
                  </a:lnTo>
                  <a:lnTo>
                    <a:pt x="5888" y="974"/>
                  </a:lnTo>
                  <a:lnTo>
                    <a:pt x="5870" y="971"/>
                  </a:lnTo>
                  <a:lnTo>
                    <a:pt x="5858" y="968"/>
                  </a:lnTo>
                  <a:lnTo>
                    <a:pt x="5852" y="966"/>
                  </a:lnTo>
                  <a:lnTo>
                    <a:pt x="5848" y="964"/>
                  </a:lnTo>
                  <a:lnTo>
                    <a:pt x="5845" y="961"/>
                  </a:lnTo>
                  <a:lnTo>
                    <a:pt x="5842" y="958"/>
                  </a:lnTo>
                  <a:lnTo>
                    <a:pt x="5840" y="956"/>
                  </a:lnTo>
                  <a:lnTo>
                    <a:pt x="5838" y="952"/>
                  </a:lnTo>
                  <a:lnTo>
                    <a:pt x="5838" y="949"/>
                  </a:lnTo>
                  <a:lnTo>
                    <a:pt x="5837" y="946"/>
                  </a:lnTo>
                  <a:lnTo>
                    <a:pt x="5837" y="176"/>
                  </a:lnTo>
                  <a:lnTo>
                    <a:pt x="5597" y="176"/>
                  </a:lnTo>
                  <a:lnTo>
                    <a:pt x="5594" y="175"/>
                  </a:lnTo>
                  <a:lnTo>
                    <a:pt x="5591" y="174"/>
                  </a:lnTo>
                  <a:lnTo>
                    <a:pt x="5588" y="173"/>
                  </a:lnTo>
                  <a:lnTo>
                    <a:pt x="5585" y="171"/>
                  </a:lnTo>
                  <a:lnTo>
                    <a:pt x="5580" y="165"/>
                  </a:lnTo>
                  <a:lnTo>
                    <a:pt x="5576" y="157"/>
                  </a:lnTo>
                  <a:lnTo>
                    <a:pt x="5573" y="146"/>
                  </a:lnTo>
                  <a:lnTo>
                    <a:pt x="5571" y="133"/>
                  </a:lnTo>
                  <a:lnTo>
                    <a:pt x="5570" y="125"/>
                  </a:lnTo>
                  <a:lnTo>
                    <a:pt x="5569" y="116"/>
                  </a:lnTo>
                  <a:lnTo>
                    <a:pt x="5569" y="107"/>
                  </a:lnTo>
                  <a:lnTo>
                    <a:pt x="5569" y="96"/>
                  </a:lnTo>
                  <a:lnTo>
                    <a:pt x="5569" y="85"/>
                  </a:lnTo>
                  <a:lnTo>
                    <a:pt x="5569" y="76"/>
                  </a:lnTo>
                  <a:lnTo>
                    <a:pt x="5570" y="67"/>
                  </a:lnTo>
                  <a:lnTo>
                    <a:pt x="5571" y="59"/>
                  </a:lnTo>
                  <a:lnTo>
                    <a:pt x="5573" y="45"/>
                  </a:lnTo>
                  <a:lnTo>
                    <a:pt x="5576" y="34"/>
                  </a:lnTo>
                  <a:lnTo>
                    <a:pt x="5578" y="29"/>
                  </a:lnTo>
                  <a:lnTo>
                    <a:pt x="5580" y="25"/>
                  </a:lnTo>
                  <a:lnTo>
                    <a:pt x="5583" y="22"/>
                  </a:lnTo>
                  <a:lnTo>
                    <a:pt x="5585" y="20"/>
                  </a:lnTo>
                  <a:lnTo>
                    <a:pt x="5588" y="18"/>
                  </a:lnTo>
                  <a:lnTo>
                    <a:pt x="5591" y="17"/>
                  </a:lnTo>
                  <a:lnTo>
                    <a:pt x="5594" y="16"/>
                  </a:lnTo>
                  <a:lnTo>
                    <a:pt x="5597" y="16"/>
                  </a:lnTo>
                  <a:lnTo>
                    <a:pt x="6272" y="16"/>
                  </a:lnTo>
                  <a:lnTo>
                    <a:pt x="6275" y="16"/>
                  </a:lnTo>
                  <a:lnTo>
                    <a:pt x="6278" y="17"/>
                  </a:lnTo>
                  <a:lnTo>
                    <a:pt x="6281" y="18"/>
                  </a:lnTo>
                  <a:lnTo>
                    <a:pt x="6284" y="20"/>
                  </a:lnTo>
                  <a:lnTo>
                    <a:pt x="6287" y="22"/>
                  </a:lnTo>
                  <a:lnTo>
                    <a:pt x="6289" y="25"/>
                  </a:lnTo>
                  <a:lnTo>
                    <a:pt x="6291" y="29"/>
                  </a:lnTo>
                  <a:lnTo>
                    <a:pt x="6293" y="34"/>
                  </a:lnTo>
                  <a:lnTo>
                    <a:pt x="6296" y="45"/>
                  </a:lnTo>
                  <a:lnTo>
                    <a:pt x="6298" y="59"/>
                  </a:lnTo>
                  <a:lnTo>
                    <a:pt x="6299" y="67"/>
                  </a:lnTo>
                  <a:lnTo>
                    <a:pt x="6300" y="76"/>
                  </a:lnTo>
                  <a:lnTo>
                    <a:pt x="6300" y="85"/>
                  </a:lnTo>
                  <a:lnTo>
                    <a:pt x="6300" y="96"/>
                  </a:lnTo>
                  <a:close/>
                  <a:moveTo>
                    <a:pt x="7106" y="685"/>
                  </a:moveTo>
                  <a:lnTo>
                    <a:pt x="7106" y="710"/>
                  </a:lnTo>
                  <a:lnTo>
                    <a:pt x="7103" y="734"/>
                  </a:lnTo>
                  <a:lnTo>
                    <a:pt x="7099" y="756"/>
                  </a:lnTo>
                  <a:lnTo>
                    <a:pt x="7092" y="777"/>
                  </a:lnTo>
                  <a:lnTo>
                    <a:pt x="7084" y="798"/>
                  </a:lnTo>
                  <a:lnTo>
                    <a:pt x="7075" y="817"/>
                  </a:lnTo>
                  <a:lnTo>
                    <a:pt x="7065" y="834"/>
                  </a:lnTo>
                  <a:lnTo>
                    <a:pt x="7053" y="851"/>
                  </a:lnTo>
                  <a:lnTo>
                    <a:pt x="7041" y="866"/>
                  </a:lnTo>
                  <a:lnTo>
                    <a:pt x="7026" y="880"/>
                  </a:lnTo>
                  <a:lnTo>
                    <a:pt x="7010" y="893"/>
                  </a:lnTo>
                  <a:lnTo>
                    <a:pt x="6994" y="905"/>
                  </a:lnTo>
                  <a:lnTo>
                    <a:pt x="6977" y="917"/>
                  </a:lnTo>
                  <a:lnTo>
                    <a:pt x="6958" y="927"/>
                  </a:lnTo>
                  <a:lnTo>
                    <a:pt x="6939" y="936"/>
                  </a:lnTo>
                  <a:lnTo>
                    <a:pt x="6919" y="943"/>
                  </a:lnTo>
                  <a:lnTo>
                    <a:pt x="6897" y="950"/>
                  </a:lnTo>
                  <a:lnTo>
                    <a:pt x="6876" y="956"/>
                  </a:lnTo>
                  <a:lnTo>
                    <a:pt x="6853" y="961"/>
                  </a:lnTo>
                  <a:lnTo>
                    <a:pt x="6830" y="965"/>
                  </a:lnTo>
                  <a:lnTo>
                    <a:pt x="6806" y="968"/>
                  </a:lnTo>
                  <a:lnTo>
                    <a:pt x="6781" y="970"/>
                  </a:lnTo>
                  <a:lnTo>
                    <a:pt x="6753" y="971"/>
                  </a:lnTo>
                  <a:lnTo>
                    <a:pt x="6726" y="972"/>
                  </a:lnTo>
                  <a:lnTo>
                    <a:pt x="6472" y="972"/>
                  </a:lnTo>
                  <a:lnTo>
                    <a:pt x="6460" y="971"/>
                  </a:lnTo>
                  <a:lnTo>
                    <a:pt x="6448" y="968"/>
                  </a:lnTo>
                  <a:lnTo>
                    <a:pt x="6443" y="966"/>
                  </a:lnTo>
                  <a:lnTo>
                    <a:pt x="6439" y="964"/>
                  </a:lnTo>
                  <a:lnTo>
                    <a:pt x="6434" y="961"/>
                  </a:lnTo>
                  <a:lnTo>
                    <a:pt x="6430" y="957"/>
                  </a:lnTo>
                  <a:lnTo>
                    <a:pt x="6426" y="954"/>
                  </a:lnTo>
                  <a:lnTo>
                    <a:pt x="6423" y="949"/>
                  </a:lnTo>
                  <a:lnTo>
                    <a:pt x="6420" y="944"/>
                  </a:lnTo>
                  <a:lnTo>
                    <a:pt x="6418" y="939"/>
                  </a:lnTo>
                  <a:lnTo>
                    <a:pt x="6416" y="933"/>
                  </a:lnTo>
                  <a:lnTo>
                    <a:pt x="6415" y="926"/>
                  </a:lnTo>
                  <a:lnTo>
                    <a:pt x="6414" y="919"/>
                  </a:lnTo>
                  <a:lnTo>
                    <a:pt x="6414" y="910"/>
                  </a:lnTo>
                  <a:lnTo>
                    <a:pt x="6414" y="78"/>
                  </a:lnTo>
                  <a:lnTo>
                    <a:pt x="6414" y="70"/>
                  </a:lnTo>
                  <a:lnTo>
                    <a:pt x="6415" y="63"/>
                  </a:lnTo>
                  <a:lnTo>
                    <a:pt x="6416" y="56"/>
                  </a:lnTo>
                  <a:lnTo>
                    <a:pt x="6418" y="50"/>
                  </a:lnTo>
                  <a:lnTo>
                    <a:pt x="6420" y="44"/>
                  </a:lnTo>
                  <a:lnTo>
                    <a:pt x="6423" y="40"/>
                  </a:lnTo>
                  <a:lnTo>
                    <a:pt x="6426" y="35"/>
                  </a:lnTo>
                  <a:lnTo>
                    <a:pt x="6430" y="30"/>
                  </a:lnTo>
                  <a:lnTo>
                    <a:pt x="6434" y="27"/>
                  </a:lnTo>
                  <a:lnTo>
                    <a:pt x="6439" y="24"/>
                  </a:lnTo>
                  <a:lnTo>
                    <a:pt x="6443" y="22"/>
                  </a:lnTo>
                  <a:lnTo>
                    <a:pt x="6448" y="20"/>
                  </a:lnTo>
                  <a:lnTo>
                    <a:pt x="6460" y="17"/>
                  </a:lnTo>
                  <a:lnTo>
                    <a:pt x="6472" y="16"/>
                  </a:lnTo>
                  <a:lnTo>
                    <a:pt x="6711" y="16"/>
                  </a:lnTo>
                  <a:lnTo>
                    <a:pt x="6754" y="17"/>
                  </a:lnTo>
                  <a:lnTo>
                    <a:pt x="6793" y="20"/>
                  </a:lnTo>
                  <a:lnTo>
                    <a:pt x="6811" y="22"/>
                  </a:lnTo>
                  <a:lnTo>
                    <a:pt x="6828" y="24"/>
                  </a:lnTo>
                  <a:lnTo>
                    <a:pt x="6845" y="27"/>
                  </a:lnTo>
                  <a:lnTo>
                    <a:pt x="6860" y="31"/>
                  </a:lnTo>
                  <a:lnTo>
                    <a:pt x="6875" y="36"/>
                  </a:lnTo>
                  <a:lnTo>
                    <a:pt x="6889" y="40"/>
                  </a:lnTo>
                  <a:lnTo>
                    <a:pt x="6903" y="45"/>
                  </a:lnTo>
                  <a:lnTo>
                    <a:pt x="6917" y="50"/>
                  </a:lnTo>
                  <a:lnTo>
                    <a:pt x="6929" y="56"/>
                  </a:lnTo>
                  <a:lnTo>
                    <a:pt x="6941" y="62"/>
                  </a:lnTo>
                  <a:lnTo>
                    <a:pt x="6952" y="69"/>
                  </a:lnTo>
                  <a:lnTo>
                    <a:pt x="6963" y="76"/>
                  </a:lnTo>
                  <a:lnTo>
                    <a:pt x="6974" y="83"/>
                  </a:lnTo>
                  <a:lnTo>
                    <a:pt x="6983" y="91"/>
                  </a:lnTo>
                  <a:lnTo>
                    <a:pt x="6992" y="101"/>
                  </a:lnTo>
                  <a:lnTo>
                    <a:pt x="7000" y="110"/>
                  </a:lnTo>
                  <a:lnTo>
                    <a:pt x="7008" y="120"/>
                  </a:lnTo>
                  <a:lnTo>
                    <a:pt x="7014" y="130"/>
                  </a:lnTo>
                  <a:lnTo>
                    <a:pt x="7021" y="140"/>
                  </a:lnTo>
                  <a:lnTo>
                    <a:pt x="7027" y="151"/>
                  </a:lnTo>
                  <a:lnTo>
                    <a:pt x="7032" y="163"/>
                  </a:lnTo>
                  <a:lnTo>
                    <a:pt x="7037" y="176"/>
                  </a:lnTo>
                  <a:lnTo>
                    <a:pt x="7041" y="188"/>
                  </a:lnTo>
                  <a:lnTo>
                    <a:pt x="7044" y="201"/>
                  </a:lnTo>
                  <a:lnTo>
                    <a:pt x="7046" y="215"/>
                  </a:lnTo>
                  <a:lnTo>
                    <a:pt x="7048" y="229"/>
                  </a:lnTo>
                  <a:lnTo>
                    <a:pt x="7049" y="245"/>
                  </a:lnTo>
                  <a:lnTo>
                    <a:pt x="7049" y="260"/>
                  </a:lnTo>
                  <a:lnTo>
                    <a:pt x="7049" y="276"/>
                  </a:lnTo>
                  <a:lnTo>
                    <a:pt x="7047" y="293"/>
                  </a:lnTo>
                  <a:lnTo>
                    <a:pt x="7044" y="310"/>
                  </a:lnTo>
                  <a:lnTo>
                    <a:pt x="7041" y="325"/>
                  </a:lnTo>
                  <a:lnTo>
                    <a:pt x="7036" y="340"/>
                  </a:lnTo>
                  <a:lnTo>
                    <a:pt x="7029" y="354"/>
                  </a:lnTo>
                  <a:lnTo>
                    <a:pt x="7022" y="367"/>
                  </a:lnTo>
                  <a:lnTo>
                    <a:pt x="7014" y="381"/>
                  </a:lnTo>
                  <a:lnTo>
                    <a:pt x="7005" y="393"/>
                  </a:lnTo>
                  <a:lnTo>
                    <a:pt x="6996" y="404"/>
                  </a:lnTo>
                  <a:lnTo>
                    <a:pt x="6985" y="415"/>
                  </a:lnTo>
                  <a:lnTo>
                    <a:pt x="6973" y="424"/>
                  </a:lnTo>
                  <a:lnTo>
                    <a:pt x="6959" y="433"/>
                  </a:lnTo>
                  <a:lnTo>
                    <a:pt x="6946" y="443"/>
                  </a:lnTo>
                  <a:lnTo>
                    <a:pt x="6932" y="450"/>
                  </a:lnTo>
                  <a:lnTo>
                    <a:pt x="6916" y="456"/>
                  </a:lnTo>
                  <a:lnTo>
                    <a:pt x="6936" y="460"/>
                  </a:lnTo>
                  <a:lnTo>
                    <a:pt x="6955" y="466"/>
                  </a:lnTo>
                  <a:lnTo>
                    <a:pt x="6974" y="473"/>
                  </a:lnTo>
                  <a:lnTo>
                    <a:pt x="6991" y="482"/>
                  </a:lnTo>
                  <a:lnTo>
                    <a:pt x="7008" y="491"/>
                  </a:lnTo>
                  <a:lnTo>
                    <a:pt x="7023" y="502"/>
                  </a:lnTo>
                  <a:lnTo>
                    <a:pt x="7038" y="516"/>
                  </a:lnTo>
                  <a:lnTo>
                    <a:pt x="7051" y="530"/>
                  </a:lnTo>
                  <a:lnTo>
                    <a:pt x="7063" y="544"/>
                  </a:lnTo>
                  <a:lnTo>
                    <a:pt x="7074" y="561"/>
                  </a:lnTo>
                  <a:lnTo>
                    <a:pt x="7083" y="579"/>
                  </a:lnTo>
                  <a:lnTo>
                    <a:pt x="7091" y="598"/>
                  </a:lnTo>
                  <a:lnTo>
                    <a:pt x="7094" y="608"/>
                  </a:lnTo>
                  <a:lnTo>
                    <a:pt x="7098" y="618"/>
                  </a:lnTo>
                  <a:lnTo>
                    <a:pt x="7101" y="628"/>
                  </a:lnTo>
                  <a:lnTo>
                    <a:pt x="7103" y="639"/>
                  </a:lnTo>
                  <a:lnTo>
                    <a:pt x="7105" y="662"/>
                  </a:lnTo>
                  <a:lnTo>
                    <a:pt x="7106" y="685"/>
                  </a:lnTo>
                  <a:close/>
                  <a:moveTo>
                    <a:pt x="6855" y="283"/>
                  </a:moveTo>
                  <a:lnTo>
                    <a:pt x="6854" y="269"/>
                  </a:lnTo>
                  <a:lnTo>
                    <a:pt x="6853" y="256"/>
                  </a:lnTo>
                  <a:lnTo>
                    <a:pt x="6850" y="244"/>
                  </a:lnTo>
                  <a:lnTo>
                    <a:pt x="6846" y="231"/>
                  </a:lnTo>
                  <a:lnTo>
                    <a:pt x="6840" y="220"/>
                  </a:lnTo>
                  <a:lnTo>
                    <a:pt x="6834" y="210"/>
                  </a:lnTo>
                  <a:lnTo>
                    <a:pt x="6827" y="201"/>
                  </a:lnTo>
                  <a:lnTo>
                    <a:pt x="6819" y="193"/>
                  </a:lnTo>
                  <a:lnTo>
                    <a:pt x="6810" y="186"/>
                  </a:lnTo>
                  <a:lnTo>
                    <a:pt x="6799" y="180"/>
                  </a:lnTo>
                  <a:lnTo>
                    <a:pt x="6788" y="175"/>
                  </a:lnTo>
                  <a:lnTo>
                    <a:pt x="6774" y="170"/>
                  </a:lnTo>
                  <a:lnTo>
                    <a:pt x="6760" y="166"/>
                  </a:lnTo>
                  <a:lnTo>
                    <a:pt x="6743" y="163"/>
                  </a:lnTo>
                  <a:lnTo>
                    <a:pt x="6724" y="162"/>
                  </a:lnTo>
                  <a:lnTo>
                    <a:pt x="6702" y="161"/>
                  </a:lnTo>
                  <a:lnTo>
                    <a:pt x="6604" y="161"/>
                  </a:lnTo>
                  <a:lnTo>
                    <a:pt x="6604" y="410"/>
                  </a:lnTo>
                  <a:lnTo>
                    <a:pt x="6712" y="410"/>
                  </a:lnTo>
                  <a:lnTo>
                    <a:pt x="6733" y="409"/>
                  </a:lnTo>
                  <a:lnTo>
                    <a:pt x="6751" y="407"/>
                  </a:lnTo>
                  <a:lnTo>
                    <a:pt x="6766" y="404"/>
                  </a:lnTo>
                  <a:lnTo>
                    <a:pt x="6781" y="400"/>
                  </a:lnTo>
                  <a:lnTo>
                    <a:pt x="6792" y="395"/>
                  </a:lnTo>
                  <a:lnTo>
                    <a:pt x="6803" y="388"/>
                  </a:lnTo>
                  <a:lnTo>
                    <a:pt x="6813" y="381"/>
                  </a:lnTo>
                  <a:lnTo>
                    <a:pt x="6822" y="373"/>
                  </a:lnTo>
                  <a:lnTo>
                    <a:pt x="6829" y="363"/>
                  </a:lnTo>
                  <a:lnTo>
                    <a:pt x="6836" y="354"/>
                  </a:lnTo>
                  <a:lnTo>
                    <a:pt x="6842" y="343"/>
                  </a:lnTo>
                  <a:lnTo>
                    <a:pt x="6847" y="332"/>
                  </a:lnTo>
                  <a:lnTo>
                    <a:pt x="6851" y="321"/>
                  </a:lnTo>
                  <a:lnTo>
                    <a:pt x="6853" y="309"/>
                  </a:lnTo>
                  <a:lnTo>
                    <a:pt x="6855" y="295"/>
                  </a:lnTo>
                  <a:lnTo>
                    <a:pt x="6855" y="283"/>
                  </a:lnTo>
                  <a:close/>
                  <a:moveTo>
                    <a:pt x="6904" y="692"/>
                  </a:moveTo>
                  <a:lnTo>
                    <a:pt x="6903" y="676"/>
                  </a:lnTo>
                  <a:lnTo>
                    <a:pt x="6901" y="661"/>
                  </a:lnTo>
                  <a:lnTo>
                    <a:pt x="6898" y="647"/>
                  </a:lnTo>
                  <a:lnTo>
                    <a:pt x="6893" y="632"/>
                  </a:lnTo>
                  <a:lnTo>
                    <a:pt x="6887" y="620"/>
                  </a:lnTo>
                  <a:lnTo>
                    <a:pt x="6879" y="608"/>
                  </a:lnTo>
                  <a:lnTo>
                    <a:pt x="6871" y="598"/>
                  </a:lnTo>
                  <a:lnTo>
                    <a:pt x="6861" y="589"/>
                  </a:lnTo>
                  <a:lnTo>
                    <a:pt x="6850" y="581"/>
                  </a:lnTo>
                  <a:lnTo>
                    <a:pt x="6836" y="573"/>
                  </a:lnTo>
                  <a:lnTo>
                    <a:pt x="6822" y="566"/>
                  </a:lnTo>
                  <a:lnTo>
                    <a:pt x="6806" y="561"/>
                  </a:lnTo>
                  <a:lnTo>
                    <a:pt x="6788" y="557"/>
                  </a:lnTo>
                  <a:lnTo>
                    <a:pt x="6767" y="554"/>
                  </a:lnTo>
                  <a:lnTo>
                    <a:pt x="6745" y="552"/>
                  </a:lnTo>
                  <a:lnTo>
                    <a:pt x="6720" y="552"/>
                  </a:lnTo>
                  <a:lnTo>
                    <a:pt x="6604" y="552"/>
                  </a:lnTo>
                  <a:lnTo>
                    <a:pt x="6604" y="823"/>
                  </a:lnTo>
                  <a:lnTo>
                    <a:pt x="6745" y="823"/>
                  </a:lnTo>
                  <a:lnTo>
                    <a:pt x="6764" y="823"/>
                  </a:lnTo>
                  <a:lnTo>
                    <a:pt x="6782" y="821"/>
                  </a:lnTo>
                  <a:lnTo>
                    <a:pt x="6799" y="819"/>
                  </a:lnTo>
                  <a:lnTo>
                    <a:pt x="6813" y="815"/>
                  </a:lnTo>
                  <a:lnTo>
                    <a:pt x="6826" y="810"/>
                  </a:lnTo>
                  <a:lnTo>
                    <a:pt x="6838" y="805"/>
                  </a:lnTo>
                  <a:lnTo>
                    <a:pt x="6851" y="798"/>
                  </a:lnTo>
                  <a:lnTo>
                    <a:pt x="6861" y="790"/>
                  </a:lnTo>
                  <a:lnTo>
                    <a:pt x="6871" y="782"/>
                  </a:lnTo>
                  <a:lnTo>
                    <a:pt x="6879" y="771"/>
                  </a:lnTo>
                  <a:lnTo>
                    <a:pt x="6886" y="760"/>
                  </a:lnTo>
                  <a:lnTo>
                    <a:pt x="6893" y="749"/>
                  </a:lnTo>
                  <a:lnTo>
                    <a:pt x="6897" y="736"/>
                  </a:lnTo>
                  <a:lnTo>
                    <a:pt x="6901" y="722"/>
                  </a:lnTo>
                  <a:lnTo>
                    <a:pt x="6903" y="707"/>
                  </a:lnTo>
                  <a:lnTo>
                    <a:pt x="6904" y="692"/>
                  </a:lnTo>
                  <a:close/>
                  <a:moveTo>
                    <a:pt x="8123" y="483"/>
                  </a:moveTo>
                  <a:lnTo>
                    <a:pt x="8122" y="513"/>
                  </a:lnTo>
                  <a:lnTo>
                    <a:pt x="8120" y="541"/>
                  </a:lnTo>
                  <a:lnTo>
                    <a:pt x="8118" y="568"/>
                  </a:lnTo>
                  <a:lnTo>
                    <a:pt x="8114" y="596"/>
                  </a:lnTo>
                  <a:lnTo>
                    <a:pt x="8110" y="622"/>
                  </a:lnTo>
                  <a:lnTo>
                    <a:pt x="8105" y="648"/>
                  </a:lnTo>
                  <a:lnTo>
                    <a:pt x="8099" y="672"/>
                  </a:lnTo>
                  <a:lnTo>
                    <a:pt x="8093" y="695"/>
                  </a:lnTo>
                  <a:lnTo>
                    <a:pt x="8085" y="719"/>
                  </a:lnTo>
                  <a:lnTo>
                    <a:pt x="8076" y="741"/>
                  </a:lnTo>
                  <a:lnTo>
                    <a:pt x="8067" y="762"/>
                  </a:lnTo>
                  <a:lnTo>
                    <a:pt x="8055" y="783"/>
                  </a:lnTo>
                  <a:lnTo>
                    <a:pt x="8044" y="802"/>
                  </a:lnTo>
                  <a:lnTo>
                    <a:pt x="8032" y="820"/>
                  </a:lnTo>
                  <a:lnTo>
                    <a:pt x="8019" y="838"/>
                  </a:lnTo>
                  <a:lnTo>
                    <a:pt x="8005" y="855"/>
                  </a:lnTo>
                  <a:lnTo>
                    <a:pt x="7989" y="871"/>
                  </a:lnTo>
                  <a:lnTo>
                    <a:pt x="7974" y="886"/>
                  </a:lnTo>
                  <a:lnTo>
                    <a:pt x="7957" y="899"/>
                  </a:lnTo>
                  <a:lnTo>
                    <a:pt x="7940" y="912"/>
                  </a:lnTo>
                  <a:lnTo>
                    <a:pt x="7921" y="925"/>
                  </a:lnTo>
                  <a:lnTo>
                    <a:pt x="7902" y="936"/>
                  </a:lnTo>
                  <a:lnTo>
                    <a:pt x="7882" y="946"/>
                  </a:lnTo>
                  <a:lnTo>
                    <a:pt x="7860" y="954"/>
                  </a:lnTo>
                  <a:lnTo>
                    <a:pt x="7838" y="962"/>
                  </a:lnTo>
                  <a:lnTo>
                    <a:pt x="7816" y="969"/>
                  </a:lnTo>
                  <a:lnTo>
                    <a:pt x="7792" y="975"/>
                  </a:lnTo>
                  <a:lnTo>
                    <a:pt x="7767" y="980"/>
                  </a:lnTo>
                  <a:lnTo>
                    <a:pt x="7742" y="985"/>
                  </a:lnTo>
                  <a:lnTo>
                    <a:pt x="7716" y="987"/>
                  </a:lnTo>
                  <a:lnTo>
                    <a:pt x="7689" y="989"/>
                  </a:lnTo>
                  <a:lnTo>
                    <a:pt x="7661" y="989"/>
                  </a:lnTo>
                  <a:lnTo>
                    <a:pt x="7634" y="989"/>
                  </a:lnTo>
                  <a:lnTo>
                    <a:pt x="7607" y="987"/>
                  </a:lnTo>
                  <a:lnTo>
                    <a:pt x="7581" y="985"/>
                  </a:lnTo>
                  <a:lnTo>
                    <a:pt x="7557" y="981"/>
                  </a:lnTo>
                  <a:lnTo>
                    <a:pt x="7532" y="977"/>
                  </a:lnTo>
                  <a:lnTo>
                    <a:pt x="7510" y="972"/>
                  </a:lnTo>
                  <a:lnTo>
                    <a:pt x="7488" y="966"/>
                  </a:lnTo>
                  <a:lnTo>
                    <a:pt x="7466" y="960"/>
                  </a:lnTo>
                  <a:lnTo>
                    <a:pt x="7446" y="952"/>
                  </a:lnTo>
                  <a:lnTo>
                    <a:pt x="7427" y="943"/>
                  </a:lnTo>
                  <a:lnTo>
                    <a:pt x="7407" y="934"/>
                  </a:lnTo>
                  <a:lnTo>
                    <a:pt x="7390" y="923"/>
                  </a:lnTo>
                  <a:lnTo>
                    <a:pt x="7373" y="911"/>
                  </a:lnTo>
                  <a:lnTo>
                    <a:pt x="7358" y="899"/>
                  </a:lnTo>
                  <a:lnTo>
                    <a:pt x="7342" y="885"/>
                  </a:lnTo>
                  <a:lnTo>
                    <a:pt x="7328" y="871"/>
                  </a:lnTo>
                  <a:lnTo>
                    <a:pt x="7314" y="856"/>
                  </a:lnTo>
                  <a:lnTo>
                    <a:pt x="7302" y="838"/>
                  </a:lnTo>
                  <a:lnTo>
                    <a:pt x="7290" y="821"/>
                  </a:lnTo>
                  <a:lnTo>
                    <a:pt x="7279" y="803"/>
                  </a:lnTo>
                  <a:lnTo>
                    <a:pt x="7269" y="784"/>
                  </a:lnTo>
                  <a:lnTo>
                    <a:pt x="7260" y="762"/>
                  </a:lnTo>
                  <a:lnTo>
                    <a:pt x="7252" y="741"/>
                  </a:lnTo>
                  <a:lnTo>
                    <a:pt x="7245" y="719"/>
                  </a:lnTo>
                  <a:lnTo>
                    <a:pt x="7238" y="695"/>
                  </a:lnTo>
                  <a:lnTo>
                    <a:pt x="7233" y="670"/>
                  </a:lnTo>
                  <a:lnTo>
                    <a:pt x="7228" y="645"/>
                  </a:lnTo>
                  <a:lnTo>
                    <a:pt x="7223" y="618"/>
                  </a:lnTo>
                  <a:lnTo>
                    <a:pt x="7220" y="590"/>
                  </a:lnTo>
                  <a:lnTo>
                    <a:pt x="7218" y="561"/>
                  </a:lnTo>
                  <a:lnTo>
                    <a:pt x="7217" y="531"/>
                  </a:lnTo>
                  <a:lnTo>
                    <a:pt x="7216" y="500"/>
                  </a:lnTo>
                  <a:lnTo>
                    <a:pt x="7217" y="471"/>
                  </a:lnTo>
                  <a:lnTo>
                    <a:pt x="7218" y="444"/>
                  </a:lnTo>
                  <a:lnTo>
                    <a:pt x="7220" y="416"/>
                  </a:lnTo>
                  <a:lnTo>
                    <a:pt x="7224" y="390"/>
                  </a:lnTo>
                  <a:lnTo>
                    <a:pt x="7229" y="364"/>
                  </a:lnTo>
                  <a:lnTo>
                    <a:pt x="7234" y="339"/>
                  </a:lnTo>
                  <a:lnTo>
                    <a:pt x="7240" y="315"/>
                  </a:lnTo>
                  <a:lnTo>
                    <a:pt x="7247" y="291"/>
                  </a:lnTo>
                  <a:lnTo>
                    <a:pt x="7254" y="269"/>
                  </a:lnTo>
                  <a:lnTo>
                    <a:pt x="7263" y="247"/>
                  </a:lnTo>
                  <a:lnTo>
                    <a:pt x="7272" y="226"/>
                  </a:lnTo>
                  <a:lnTo>
                    <a:pt x="7283" y="206"/>
                  </a:lnTo>
                  <a:lnTo>
                    <a:pt x="7295" y="187"/>
                  </a:lnTo>
                  <a:lnTo>
                    <a:pt x="7307" y="169"/>
                  </a:lnTo>
                  <a:lnTo>
                    <a:pt x="7320" y="150"/>
                  </a:lnTo>
                  <a:lnTo>
                    <a:pt x="7334" y="134"/>
                  </a:lnTo>
                  <a:lnTo>
                    <a:pt x="7349" y="118"/>
                  </a:lnTo>
                  <a:lnTo>
                    <a:pt x="7366" y="104"/>
                  </a:lnTo>
                  <a:lnTo>
                    <a:pt x="7382" y="89"/>
                  </a:lnTo>
                  <a:lnTo>
                    <a:pt x="7399" y="76"/>
                  </a:lnTo>
                  <a:lnTo>
                    <a:pt x="7419" y="64"/>
                  </a:lnTo>
                  <a:lnTo>
                    <a:pt x="7438" y="54"/>
                  </a:lnTo>
                  <a:lnTo>
                    <a:pt x="7458" y="44"/>
                  </a:lnTo>
                  <a:lnTo>
                    <a:pt x="7478" y="35"/>
                  </a:lnTo>
                  <a:lnTo>
                    <a:pt x="7501" y="26"/>
                  </a:lnTo>
                  <a:lnTo>
                    <a:pt x="7523" y="19"/>
                  </a:lnTo>
                  <a:lnTo>
                    <a:pt x="7548" y="13"/>
                  </a:lnTo>
                  <a:lnTo>
                    <a:pt x="7572" y="8"/>
                  </a:lnTo>
                  <a:lnTo>
                    <a:pt x="7597" y="4"/>
                  </a:lnTo>
                  <a:lnTo>
                    <a:pt x="7624" y="2"/>
                  </a:lnTo>
                  <a:lnTo>
                    <a:pt x="7651" y="0"/>
                  </a:lnTo>
                  <a:lnTo>
                    <a:pt x="7679" y="0"/>
                  </a:lnTo>
                  <a:lnTo>
                    <a:pt x="7706" y="0"/>
                  </a:lnTo>
                  <a:lnTo>
                    <a:pt x="7731" y="1"/>
                  </a:lnTo>
                  <a:lnTo>
                    <a:pt x="7757" y="3"/>
                  </a:lnTo>
                  <a:lnTo>
                    <a:pt x="7781" y="7"/>
                  </a:lnTo>
                  <a:lnTo>
                    <a:pt x="7805" y="11"/>
                  </a:lnTo>
                  <a:lnTo>
                    <a:pt x="7828" y="15"/>
                  </a:lnTo>
                  <a:lnTo>
                    <a:pt x="7849" y="21"/>
                  </a:lnTo>
                  <a:lnTo>
                    <a:pt x="7871" y="28"/>
                  </a:lnTo>
                  <a:lnTo>
                    <a:pt x="7891" y="36"/>
                  </a:lnTo>
                  <a:lnTo>
                    <a:pt x="7910" y="45"/>
                  </a:lnTo>
                  <a:lnTo>
                    <a:pt x="7930" y="54"/>
                  </a:lnTo>
                  <a:lnTo>
                    <a:pt x="7947" y="65"/>
                  </a:lnTo>
                  <a:lnTo>
                    <a:pt x="7964" y="76"/>
                  </a:lnTo>
                  <a:lnTo>
                    <a:pt x="7980" y="88"/>
                  </a:lnTo>
                  <a:lnTo>
                    <a:pt x="7996" y="103"/>
                  </a:lnTo>
                  <a:lnTo>
                    <a:pt x="8010" y="117"/>
                  </a:lnTo>
                  <a:lnTo>
                    <a:pt x="8023" y="132"/>
                  </a:lnTo>
                  <a:lnTo>
                    <a:pt x="8036" y="148"/>
                  </a:lnTo>
                  <a:lnTo>
                    <a:pt x="8047" y="166"/>
                  </a:lnTo>
                  <a:lnTo>
                    <a:pt x="8059" y="185"/>
                  </a:lnTo>
                  <a:lnTo>
                    <a:pt x="8069" y="204"/>
                  </a:lnTo>
                  <a:lnTo>
                    <a:pt x="8078" y="224"/>
                  </a:lnTo>
                  <a:lnTo>
                    <a:pt x="8086" y="246"/>
                  </a:lnTo>
                  <a:lnTo>
                    <a:pt x="8094" y="268"/>
                  </a:lnTo>
                  <a:lnTo>
                    <a:pt x="8100" y="291"/>
                  </a:lnTo>
                  <a:lnTo>
                    <a:pt x="8106" y="316"/>
                  </a:lnTo>
                  <a:lnTo>
                    <a:pt x="8111" y="341"/>
                  </a:lnTo>
                  <a:lnTo>
                    <a:pt x="8115" y="367"/>
                  </a:lnTo>
                  <a:lnTo>
                    <a:pt x="8118" y="395"/>
                  </a:lnTo>
                  <a:lnTo>
                    <a:pt x="8120" y="423"/>
                  </a:lnTo>
                  <a:lnTo>
                    <a:pt x="8122" y="453"/>
                  </a:lnTo>
                  <a:lnTo>
                    <a:pt x="8123" y="483"/>
                  </a:lnTo>
                  <a:close/>
                  <a:moveTo>
                    <a:pt x="7918" y="493"/>
                  </a:moveTo>
                  <a:lnTo>
                    <a:pt x="7917" y="457"/>
                  </a:lnTo>
                  <a:lnTo>
                    <a:pt x="7915" y="421"/>
                  </a:lnTo>
                  <a:lnTo>
                    <a:pt x="7911" y="388"/>
                  </a:lnTo>
                  <a:lnTo>
                    <a:pt x="7906" y="356"/>
                  </a:lnTo>
                  <a:lnTo>
                    <a:pt x="7903" y="341"/>
                  </a:lnTo>
                  <a:lnTo>
                    <a:pt x="7900" y="327"/>
                  </a:lnTo>
                  <a:lnTo>
                    <a:pt x="7895" y="313"/>
                  </a:lnTo>
                  <a:lnTo>
                    <a:pt x="7891" y="299"/>
                  </a:lnTo>
                  <a:lnTo>
                    <a:pt x="7885" y="286"/>
                  </a:lnTo>
                  <a:lnTo>
                    <a:pt x="7880" y="274"/>
                  </a:lnTo>
                  <a:lnTo>
                    <a:pt x="7873" y="262"/>
                  </a:lnTo>
                  <a:lnTo>
                    <a:pt x="7867" y="251"/>
                  </a:lnTo>
                  <a:lnTo>
                    <a:pt x="7858" y="241"/>
                  </a:lnTo>
                  <a:lnTo>
                    <a:pt x="7850" y="230"/>
                  </a:lnTo>
                  <a:lnTo>
                    <a:pt x="7842" y="220"/>
                  </a:lnTo>
                  <a:lnTo>
                    <a:pt x="7833" y="212"/>
                  </a:lnTo>
                  <a:lnTo>
                    <a:pt x="7823" y="204"/>
                  </a:lnTo>
                  <a:lnTo>
                    <a:pt x="7813" y="196"/>
                  </a:lnTo>
                  <a:lnTo>
                    <a:pt x="7802" y="189"/>
                  </a:lnTo>
                  <a:lnTo>
                    <a:pt x="7790" y="183"/>
                  </a:lnTo>
                  <a:lnTo>
                    <a:pt x="7778" y="178"/>
                  </a:lnTo>
                  <a:lnTo>
                    <a:pt x="7765" y="173"/>
                  </a:lnTo>
                  <a:lnTo>
                    <a:pt x="7752" y="169"/>
                  </a:lnTo>
                  <a:lnTo>
                    <a:pt x="7738" y="164"/>
                  </a:lnTo>
                  <a:lnTo>
                    <a:pt x="7722" y="162"/>
                  </a:lnTo>
                  <a:lnTo>
                    <a:pt x="7706" y="160"/>
                  </a:lnTo>
                  <a:lnTo>
                    <a:pt x="7690" y="159"/>
                  </a:lnTo>
                  <a:lnTo>
                    <a:pt x="7672" y="158"/>
                  </a:lnTo>
                  <a:lnTo>
                    <a:pt x="7654" y="159"/>
                  </a:lnTo>
                  <a:lnTo>
                    <a:pt x="7638" y="160"/>
                  </a:lnTo>
                  <a:lnTo>
                    <a:pt x="7622" y="162"/>
                  </a:lnTo>
                  <a:lnTo>
                    <a:pt x="7606" y="165"/>
                  </a:lnTo>
                  <a:lnTo>
                    <a:pt x="7591" y="170"/>
                  </a:lnTo>
                  <a:lnTo>
                    <a:pt x="7578" y="174"/>
                  </a:lnTo>
                  <a:lnTo>
                    <a:pt x="7565" y="180"/>
                  </a:lnTo>
                  <a:lnTo>
                    <a:pt x="7553" y="186"/>
                  </a:lnTo>
                  <a:lnTo>
                    <a:pt x="7540" y="193"/>
                  </a:lnTo>
                  <a:lnTo>
                    <a:pt x="7529" y="201"/>
                  </a:lnTo>
                  <a:lnTo>
                    <a:pt x="7519" y="209"/>
                  </a:lnTo>
                  <a:lnTo>
                    <a:pt x="7509" y="217"/>
                  </a:lnTo>
                  <a:lnTo>
                    <a:pt x="7500" y="226"/>
                  </a:lnTo>
                  <a:lnTo>
                    <a:pt x="7491" y="237"/>
                  </a:lnTo>
                  <a:lnTo>
                    <a:pt x="7483" y="247"/>
                  </a:lnTo>
                  <a:lnTo>
                    <a:pt x="7474" y="258"/>
                  </a:lnTo>
                  <a:lnTo>
                    <a:pt x="7467" y="269"/>
                  </a:lnTo>
                  <a:lnTo>
                    <a:pt x="7461" y="281"/>
                  </a:lnTo>
                  <a:lnTo>
                    <a:pt x="7455" y="293"/>
                  </a:lnTo>
                  <a:lnTo>
                    <a:pt x="7450" y="307"/>
                  </a:lnTo>
                  <a:lnTo>
                    <a:pt x="7445" y="320"/>
                  </a:lnTo>
                  <a:lnTo>
                    <a:pt x="7440" y="334"/>
                  </a:lnTo>
                  <a:lnTo>
                    <a:pt x="7437" y="348"/>
                  </a:lnTo>
                  <a:lnTo>
                    <a:pt x="7433" y="363"/>
                  </a:lnTo>
                  <a:lnTo>
                    <a:pt x="7428" y="394"/>
                  </a:lnTo>
                  <a:lnTo>
                    <a:pt x="7424" y="425"/>
                  </a:lnTo>
                  <a:lnTo>
                    <a:pt x="7422" y="458"/>
                  </a:lnTo>
                  <a:lnTo>
                    <a:pt x="7421" y="490"/>
                  </a:lnTo>
                  <a:lnTo>
                    <a:pt x="7422" y="529"/>
                  </a:lnTo>
                  <a:lnTo>
                    <a:pt x="7424" y="564"/>
                  </a:lnTo>
                  <a:lnTo>
                    <a:pt x="7428" y="599"/>
                  </a:lnTo>
                  <a:lnTo>
                    <a:pt x="7433" y="631"/>
                  </a:lnTo>
                  <a:lnTo>
                    <a:pt x="7436" y="647"/>
                  </a:lnTo>
                  <a:lnTo>
                    <a:pt x="7440" y="661"/>
                  </a:lnTo>
                  <a:lnTo>
                    <a:pt x="7444" y="675"/>
                  </a:lnTo>
                  <a:lnTo>
                    <a:pt x="7449" y="689"/>
                  </a:lnTo>
                  <a:lnTo>
                    <a:pt x="7454" y="702"/>
                  </a:lnTo>
                  <a:lnTo>
                    <a:pt x="7459" y="715"/>
                  </a:lnTo>
                  <a:lnTo>
                    <a:pt x="7466" y="727"/>
                  </a:lnTo>
                  <a:lnTo>
                    <a:pt x="7472" y="738"/>
                  </a:lnTo>
                  <a:lnTo>
                    <a:pt x="7479" y="748"/>
                  </a:lnTo>
                  <a:lnTo>
                    <a:pt x="7488" y="758"/>
                  </a:lnTo>
                  <a:lnTo>
                    <a:pt x="7497" y="768"/>
                  </a:lnTo>
                  <a:lnTo>
                    <a:pt x="7506" y="776"/>
                  </a:lnTo>
                  <a:lnTo>
                    <a:pt x="7515" y="785"/>
                  </a:lnTo>
                  <a:lnTo>
                    <a:pt x="7525" y="793"/>
                  </a:lnTo>
                  <a:lnTo>
                    <a:pt x="7536" y="799"/>
                  </a:lnTo>
                  <a:lnTo>
                    <a:pt x="7548" y="805"/>
                  </a:lnTo>
                  <a:lnTo>
                    <a:pt x="7560" y="811"/>
                  </a:lnTo>
                  <a:lnTo>
                    <a:pt x="7573" y="816"/>
                  </a:lnTo>
                  <a:lnTo>
                    <a:pt x="7587" y="820"/>
                  </a:lnTo>
                  <a:lnTo>
                    <a:pt x="7601" y="823"/>
                  </a:lnTo>
                  <a:lnTo>
                    <a:pt x="7617" y="825"/>
                  </a:lnTo>
                  <a:lnTo>
                    <a:pt x="7633" y="827"/>
                  </a:lnTo>
                  <a:lnTo>
                    <a:pt x="7649" y="828"/>
                  </a:lnTo>
                  <a:lnTo>
                    <a:pt x="7667" y="829"/>
                  </a:lnTo>
                  <a:lnTo>
                    <a:pt x="7685" y="828"/>
                  </a:lnTo>
                  <a:lnTo>
                    <a:pt x="7701" y="827"/>
                  </a:lnTo>
                  <a:lnTo>
                    <a:pt x="7717" y="825"/>
                  </a:lnTo>
                  <a:lnTo>
                    <a:pt x="7732" y="822"/>
                  </a:lnTo>
                  <a:lnTo>
                    <a:pt x="7748" y="818"/>
                  </a:lnTo>
                  <a:lnTo>
                    <a:pt x="7761" y="814"/>
                  </a:lnTo>
                  <a:lnTo>
                    <a:pt x="7774" y="808"/>
                  </a:lnTo>
                  <a:lnTo>
                    <a:pt x="7786" y="802"/>
                  </a:lnTo>
                  <a:lnTo>
                    <a:pt x="7798" y="795"/>
                  </a:lnTo>
                  <a:lnTo>
                    <a:pt x="7810" y="788"/>
                  </a:lnTo>
                  <a:lnTo>
                    <a:pt x="7820" y="780"/>
                  </a:lnTo>
                  <a:lnTo>
                    <a:pt x="7830" y="770"/>
                  </a:lnTo>
                  <a:lnTo>
                    <a:pt x="7839" y="761"/>
                  </a:lnTo>
                  <a:lnTo>
                    <a:pt x="7848" y="751"/>
                  </a:lnTo>
                  <a:lnTo>
                    <a:pt x="7856" y="741"/>
                  </a:lnTo>
                  <a:lnTo>
                    <a:pt x="7864" y="730"/>
                  </a:lnTo>
                  <a:lnTo>
                    <a:pt x="7872" y="718"/>
                  </a:lnTo>
                  <a:lnTo>
                    <a:pt x="7878" y="705"/>
                  </a:lnTo>
                  <a:lnTo>
                    <a:pt x="7884" y="693"/>
                  </a:lnTo>
                  <a:lnTo>
                    <a:pt x="7890" y="680"/>
                  </a:lnTo>
                  <a:lnTo>
                    <a:pt x="7895" y="667"/>
                  </a:lnTo>
                  <a:lnTo>
                    <a:pt x="7899" y="653"/>
                  </a:lnTo>
                  <a:lnTo>
                    <a:pt x="7903" y="638"/>
                  </a:lnTo>
                  <a:lnTo>
                    <a:pt x="7906" y="623"/>
                  </a:lnTo>
                  <a:lnTo>
                    <a:pt x="7911" y="592"/>
                  </a:lnTo>
                  <a:lnTo>
                    <a:pt x="7915" y="560"/>
                  </a:lnTo>
                  <a:lnTo>
                    <a:pt x="7917" y="528"/>
                  </a:lnTo>
                  <a:lnTo>
                    <a:pt x="7918" y="493"/>
                  </a:lnTo>
                  <a:close/>
                  <a:moveTo>
                    <a:pt x="905" y="2329"/>
                  </a:moveTo>
                  <a:lnTo>
                    <a:pt x="904" y="2359"/>
                  </a:lnTo>
                  <a:lnTo>
                    <a:pt x="903" y="2387"/>
                  </a:lnTo>
                  <a:lnTo>
                    <a:pt x="901" y="2415"/>
                  </a:lnTo>
                  <a:lnTo>
                    <a:pt x="898" y="2442"/>
                  </a:lnTo>
                  <a:lnTo>
                    <a:pt x="894" y="2468"/>
                  </a:lnTo>
                  <a:lnTo>
                    <a:pt x="888" y="2494"/>
                  </a:lnTo>
                  <a:lnTo>
                    <a:pt x="882" y="2518"/>
                  </a:lnTo>
                  <a:lnTo>
                    <a:pt x="875" y="2541"/>
                  </a:lnTo>
                  <a:lnTo>
                    <a:pt x="867" y="2565"/>
                  </a:lnTo>
                  <a:lnTo>
                    <a:pt x="859" y="2587"/>
                  </a:lnTo>
                  <a:lnTo>
                    <a:pt x="849" y="2608"/>
                  </a:lnTo>
                  <a:lnTo>
                    <a:pt x="839" y="2629"/>
                  </a:lnTo>
                  <a:lnTo>
                    <a:pt x="827" y="2648"/>
                  </a:lnTo>
                  <a:lnTo>
                    <a:pt x="814" y="2666"/>
                  </a:lnTo>
                  <a:lnTo>
                    <a:pt x="801" y="2685"/>
                  </a:lnTo>
                  <a:lnTo>
                    <a:pt x="787" y="2701"/>
                  </a:lnTo>
                  <a:lnTo>
                    <a:pt x="772" y="2717"/>
                  </a:lnTo>
                  <a:lnTo>
                    <a:pt x="756" y="2731"/>
                  </a:lnTo>
                  <a:lnTo>
                    <a:pt x="739" y="2745"/>
                  </a:lnTo>
                  <a:lnTo>
                    <a:pt x="722" y="2759"/>
                  </a:lnTo>
                  <a:lnTo>
                    <a:pt x="704" y="2771"/>
                  </a:lnTo>
                  <a:lnTo>
                    <a:pt x="684" y="2781"/>
                  </a:lnTo>
                  <a:lnTo>
                    <a:pt x="664" y="2791"/>
                  </a:lnTo>
                  <a:lnTo>
                    <a:pt x="643" y="2800"/>
                  </a:lnTo>
                  <a:lnTo>
                    <a:pt x="621" y="2808"/>
                  </a:lnTo>
                  <a:lnTo>
                    <a:pt x="598" y="2815"/>
                  </a:lnTo>
                  <a:lnTo>
                    <a:pt x="575" y="2822"/>
                  </a:lnTo>
                  <a:lnTo>
                    <a:pt x="550" y="2827"/>
                  </a:lnTo>
                  <a:lnTo>
                    <a:pt x="525" y="2830"/>
                  </a:lnTo>
                  <a:lnTo>
                    <a:pt x="498" y="2833"/>
                  </a:lnTo>
                  <a:lnTo>
                    <a:pt x="471" y="2835"/>
                  </a:lnTo>
                  <a:lnTo>
                    <a:pt x="444" y="2835"/>
                  </a:lnTo>
                  <a:lnTo>
                    <a:pt x="416" y="2835"/>
                  </a:lnTo>
                  <a:lnTo>
                    <a:pt x="390" y="2833"/>
                  </a:lnTo>
                  <a:lnTo>
                    <a:pt x="364" y="2831"/>
                  </a:lnTo>
                  <a:lnTo>
                    <a:pt x="339" y="2828"/>
                  </a:lnTo>
                  <a:lnTo>
                    <a:pt x="316" y="2824"/>
                  </a:lnTo>
                  <a:lnTo>
                    <a:pt x="292" y="2819"/>
                  </a:lnTo>
                  <a:lnTo>
                    <a:pt x="270" y="2812"/>
                  </a:lnTo>
                  <a:lnTo>
                    <a:pt x="248" y="2806"/>
                  </a:lnTo>
                  <a:lnTo>
                    <a:pt x="228" y="2798"/>
                  </a:lnTo>
                  <a:lnTo>
                    <a:pt x="209" y="2789"/>
                  </a:lnTo>
                  <a:lnTo>
                    <a:pt x="191" y="2780"/>
                  </a:lnTo>
                  <a:lnTo>
                    <a:pt x="172" y="2769"/>
                  </a:lnTo>
                  <a:lnTo>
                    <a:pt x="156" y="2758"/>
                  </a:lnTo>
                  <a:lnTo>
                    <a:pt x="140" y="2744"/>
                  </a:lnTo>
                  <a:lnTo>
                    <a:pt x="125" y="2731"/>
                  </a:lnTo>
                  <a:lnTo>
                    <a:pt x="110" y="2717"/>
                  </a:lnTo>
                  <a:lnTo>
                    <a:pt x="97" y="2702"/>
                  </a:lnTo>
                  <a:lnTo>
                    <a:pt x="84" y="2685"/>
                  </a:lnTo>
                  <a:lnTo>
                    <a:pt x="73" y="2667"/>
                  </a:lnTo>
                  <a:lnTo>
                    <a:pt x="62" y="2649"/>
                  </a:lnTo>
                  <a:lnTo>
                    <a:pt x="51" y="2630"/>
                  </a:lnTo>
                  <a:lnTo>
                    <a:pt x="42" y="2608"/>
                  </a:lnTo>
                  <a:lnTo>
                    <a:pt x="34" y="2587"/>
                  </a:lnTo>
                  <a:lnTo>
                    <a:pt x="27" y="2565"/>
                  </a:lnTo>
                  <a:lnTo>
                    <a:pt x="21" y="2541"/>
                  </a:lnTo>
                  <a:lnTo>
                    <a:pt x="15" y="2516"/>
                  </a:lnTo>
                  <a:lnTo>
                    <a:pt x="10" y="2491"/>
                  </a:lnTo>
                  <a:lnTo>
                    <a:pt x="7" y="2464"/>
                  </a:lnTo>
                  <a:lnTo>
                    <a:pt x="4" y="2436"/>
                  </a:lnTo>
                  <a:lnTo>
                    <a:pt x="1" y="2407"/>
                  </a:lnTo>
                  <a:lnTo>
                    <a:pt x="0" y="2377"/>
                  </a:lnTo>
                  <a:lnTo>
                    <a:pt x="0" y="2347"/>
                  </a:lnTo>
                  <a:lnTo>
                    <a:pt x="0" y="2317"/>
                  </a:lnTo>
                  <a:lnTo>
                    <a:pt x="1" y="2290"/>
                  </a:lnTo>
                  <a:lnTo>
                    <a:pt x="4" y="2262"/>
                  </a:lnTo>
                  <a:lnTo>
                    <a:pt x="7" y="2236"/>
                  </a:lnTo>
                  <a:lnTo>
                    <a:pt x="11" y="2211"/>
                  </a:lnTo>
                  <a:lnTo>
                    <a:pt x="16" y="2185"/>
                  </a:lnTo>
                  <a:lnTo>
                    <a:pt x="22" y="2161"/>
                  </a:lnTo>
                  <a:lnTo>
                    <a:pt x="29" y="2137"/>
                  </a:lnTo>
                  <a:lnTo>
                    <a:pt x="37" y="2115"/>
                  </a:lnTo>
                  <a:lnTo>
                    <a:pt x="45" y="2093"/>
                  </a:lnTo>
                  <a:lnTo>
                    <a:pt x="55" y="2072"/>
                  </a:lnTo>
                  <a:lnTo>
                    <a:pt x="66" y="2052"/>
                  </a:lnTo>
                  <a:lnTo>
                    <a:pt x="77" y="2033"/>
                  </a:lnTo>
                  <a:lnTo>
                    <a:pt x="89" y="2014"/>
                  </a:lnTo>
                  <a:lnTo>
                    <a:pt x="102" y="1996"/>
                  </a:lnTo>
                  <a:lnTo>
                    <a:pt x="116" y="1980"/>
                  </a:lnTo>
                  <a:lnTo>
                    <a:pt x="132" y="1964"/>
                  </a:lnTo>
                  <a:lnTo>
                    <a:pt x="148" y="1950"/>
                  </a:lnTo>
                  <a:lnTo>
                    <a:pt x="164" y="1936"/>
                  </a:lnTo>
                  <a:lnTo>
                    <a:pt x="182" y="1922"/>
                  </a:lnTo>
                  <a:lnTo>
                    <a:pt x="201" y="1910"/>
                  </a:lnTo>
                  <a:lnTo>
                    <a:pt x="220" y="1899"/>
                  </a:lnTo>
                  <a:lnTo>
                    <a:pt x="240" y="1889"/>
                  </a:lnTo>
                  <a:lnTo>
                    <a:pt x="262" y="1880"/>
                  </a:lnTo>
                  <a:lnTo>
                    <a:pt x="283" y="1872"/>
                  </a:lnTo>
                  <a:lnTo>
                    <a:pt x="306" y="1864"/>
                  </a:lnTo>
                  <a:lnTo>
                    <a:pt x="330" y="1859"/>
                  </a:lnTo>
                  <a:lnTo>
                    <a:pt x="354" y="1854"/>
                  </a:lnTo>
                  <a:lnTo>
                    <a:pt x="380" y="1850"/>
                  </a:lnTo>
                  <a:lnTo>
                    <a:pt x="406" y="1847"/>
                  </a:lnTo>
                  <a:lnTo>
                    <a:pt x="433" y="1846"/>
                  </a:lnTo>
                  <a:lnTo>
                    <a:pt x="461" y="1845"/>
                  </a:lnTo>
                  <a:lnTo>
                    <a:pt x="488" y="1846"/>
                  </a:lnTo>
                  <a:lnTo>
                    <a:pt x="514" y="1847"/>
                  </a:lnTo>
                  <a:lnTo>
                    <a:pt x="539" y="1849"/>
                  </a:lnTo>
                  <a:lnTo>
                    <a:pt x="563" y="1852"/>
                  </a:lnTo>
                  <a:lnTo>
                    <a:pt x="587" y="1856"/>
                  </a:lnTo>
                  <a:lnTo>
                    <a:pt x="610" y="1861"/>
                  </a:lnTo>
                  <a:lnTo>
                    <a:pt x="631" y="1868"/>
                  </a:lnTo>
                  <a:lnTo>
                    <a:pt x="653" y="1875"/>
                  </a:lnTo>
                  <a:lnTo>
                    <a:pt x="673" y="1882"/>
                  </a:lnTo>
                  <a:lnTo>
                    <a:pt x="692" y="1891"/>
                  </a:lnTo>
                  <a:lnTo>
                    <a:pt x="712" y="1900"/>
                  </a:lnTo>
                  <a:lnTo>
                    <a:pt x="729" y="1911"/>
                  </a:lnTo>
                  <a:lnTo>
                    <a:pt x="746" y="1922"/>
                  </a:lnTo>
                  <a:lnTo>
                    <a:pt x="763" y="1935"/>
                  </a:lnTo>
                  <a:lnTo>
                    <a:pt x="778" y="1949"/>
                  </a:lnTo>
                  <a:lnTo>
                    <a:pt x="792" y="1963"/>
                  </a:lnTo>
                  <a:lnTo>
                    <a:pt x="805" y="1978"/>
                  </a:lnTo>
                  <a:lnTo>
                    <a:pt x="818" y="1994"/>
                  </a:lnTo>
                  <a:lnTo>
                    <a:pt x="830" y="2012"/>
                  </a:lnTo>
                  <a:lnTo>
                    <a:pt x="841" y="2031"/>
                  </a:lnTo>
                  <a:lnTo>
                    <a:pt x="851" y="2050"/>
                  </a:lnTo>
                  <a:lnTo>
                    <a:pt x="860" y="2071"/>
                  </a:lnTo>
                  <a:lnTo>
                    <a:pt x="868" y="2092"/>
                  </a:lnTo>
                  <a:lnTo>
                    <a:pt x="876" y="2114"/>
                  </a:lnTo>
                  <a:lnTo>
                    <a:pt x="882" y="2137"/>
                  </a:lnTo>
                  <a:lnTo>
                    <a:pt x="888" y="2162"/>
                  </a:lnTo>
                  <a:lnTo>
                    <a:pt x="894" y="2187"/>
                  </a:lnTo>
                  <a:lnTo>
                    <a:pt x="898" y="2214"/>
                  </a:lnTo>
                  <a:lnTo>
                    <a:pt x="901" y="2241"/>
                  </a:lnTo>
                  <a:lnTo>
                    <a:pt x="903" y="2269"/>
                  </a:lnTo>
                  <a:lnTo>
                    <a:pt x="905" y="2299"/>
                  </a:lnTo>
                  <a:lnTo>
                    <a:pt x="905" y="2329"/>
                  </a:lnTo>
                  <a:close/>
                  <a:moveTo>
                    <a:pt x="701" y="2339"/>
                  </a:moveTo>
                  <a:lnTo>
                    <a:pt x="701" y="2303"/>
                  </a:lnTo>
                  <a:lnTo>
                    <a:pt x="697" y="2267"/>
                  </a:lnTo>
                  <a:lnTo>
                    <a:pt x="694" y="2234"/>
                  </a:lnTo>
                  <a:lnTo>
                    <a:pt x="689" y="2202"/>
                  </a:lnTo>
                  <a:lnTo>
                    <a:pt x="685" y="2187"/>
                  </a:lnTo>
                  <a:lnTo>
                    <a:pt x="682" y="2173"/>
                  </a:lnTo>
                  <a:lnTo>
                    <a:pt x="678" y="2159"/>
                  </a:lnTo>
                  <a:lnTo>
                    <a:pt x="673" y="2146"/>
                  </a:lnTo>
                  <a:lnTo>
                    <a:pt x="668" y="2132"/>
                  </a:lnTo>
                  <a:lnTo>
                    <a:pt x="662" y="2120"/>
                  </a:lnTo>
                  <a:lnTo>
                    <a:pt x="656" y="2108"/>
                  </a:lnTo>
                  <a:lnTo>
                    <a:pt x="649" y="2097"/>
                  </a:lnTo>
                  <a:lnTo>
                    <a:pt x="642" y="2086"/>
                  </a:lnTo>
                  <a:lnTo>
                    <a:pt x="633" y="2077"/>
                  </a:lnTo>
                  <a:lnTo>
                    <a:pt x="624" y="2066"/>
                  </a:lnTo>
                  <a:lnTo>
                    <a:pt x="615" y="2058"/>
                  </a:lnTo>
                  <a:lnTo>
                    <a:pt x="606" y="2050"/>
                  </a:lnTo>
                  <a:lnTo>
                    <a:pt x="595" y="2042"/>
                  </a:lnTo>
                  <a:lnTo>
                    <a:pt x="585" y="2035"/>
                  </a:lnTo>
                  <a:lnTo>
                    <a:pt x="573" y="2029"/>
                  </a:lnTo>
                  <a:lnTo>
                    <a:pt x="560" y="2024"/>
                  </a:lnTo>
                  <a:lnTo>
                    <a:pt x="548" y="2019"/>
                  </a:lnTo>
                  <a:lnTo>
                    <a:pt x="534" y="2015"/>
                  </a:lnTo>
                  <a:lnTo>
                    <a:pt x="520" y="2011"/>
                  </a:lnTo>
                  <a:lnTo>
                    <a:pt x="504" y="2009"/>
                  </a:lnTo>
                  <a:lnTo>
                    <a:pt x="488" y="2007"/>
                  </a:lnTo>
                  <a:lnTo>
                    <a:pt x="472" y="2006"/>
                  </a:lnTo>
                  <a:lnTo>
                    <a:pt x="455" y="2005"/>
                  </a:lnTo>
                  <a:lnTo>
                    <a:pt x="437" y="2006"/>
                  </a:lnTo>
                  <a:lnTo>
                    <a:pt x="420" y="2007"/>
                  </a:lnTo>
                  <a:lnTo>
                    <a:pt x="404" y="2009"/>
                  </a:lnTo>
                  <a:lnTo>
                    <a:pt x="389" y="2012"/>
                  </a:lnTo>
                  <a:lnTo>
                    <a:pt x="374" y="2016"/>
                  </a:lnTo>
                  <a:lnTo>
                    <a:pt x="360" y="2020"/>
                  </a:lnTo>
                  <a:lnTo>
                    <a:pt x="347" y="2026"/>
                  </a:lnTo>
                  <a:lnTo>
                    <a:pt x="335" y="2032"/>
                  </a:lnTo>
                  <a:lnTo>
                    <a:pt x="323" y="2039"/>
                  </a:lnTo>
                  <a:lnTo>
                    <a:pt x="312" y="2046"/>
                  </a:lnTo>
                  <a:lnTo>
                    <a:pt x="301" y="2054"/>
                  </a:lnTo>
                  <a:lnTo>
                    <a:pt x="291" y="2063"/>
                  </a:lnTo>
                  <a:lnTo>
                    <a:pt x="282" y="2073"/>
                  </a:lnTo>
                  <a:lnTo>
                    <a:pt x="273" y="2083"/>
                  </a:lnTo>
                  <a:lnTo>
                    <a:pt x="265" y="2093"/>
                  </a:lnTo>
                  <a:lnTo>
                    <a:pt x="258" y="2104"/>
                  </a:lnTo>
                  <a:lnTo>
                    <a:pt x="251" y="2115"/>
                  </a:lnTo>
                  <a:lnTo>
                    <a:pt x="243" y="2127"/>
                  </a:lnTo>
                  <a:lnTo>
                    <a:pt x="237" y="2140"/>
                  </a:lnTo>
                  <a:lnTo>
                    <a:pt x="232" y="2153"/>
                  </a:lnTo>
                  <a:lnTo>
                    <a:pt x="227" y="2166"/>
                  </a:lnTo>
                  <a:lnTo>
                    <a:pt x="223" y="2180"/>
                  </a:lnTo>
                  <a:lnTo>
                    <a:pt x="219" y="2194"/>
                  </a:lnTo>
                  <a:lnTo>
                    <a:pt x="215" y="2209"/>
                  </a:lnTo>
                  <a:lnTo>
                    <a:pt x="210" y="2240"/>
                  </a:lnTo>
                  <a:lnTo>
                    <a:pt x="207" y="2271"/>
                  </a:lnTo>
                  <a:lnTo>
                    <a:pt x="204" y="2303"/>
                  </a:lnTo>
                  <a:lnTo>
                    <a:pt x="204" y="2336"/>
                  </a:lnTo>
                  <a:lnTo>
                    <a:pt x="204" y="2375"/>
                  </a:lnTo>
                  <a:lnTo>
                    <a:pt x="207" y="2411"/>
                  </a:lnTo>
                  <a:lnTo>
                    <a:pt x="210" y="2445"/>
                  </a:lnTo>
                  <a:lnTo>
                    <a:pt x="215" y="2477"/>
                  </a:lnTo>
                  <a:lnTo>
                    <a:pt x="218" y="2493"/>
                  </a:lnTo>
                  <a:lnTo>
                    <a:pt x="222" y="2507"/>
                  </a:lnTo>
                  <a:lnTo>
                    <a:pt x="226" y="2521"/>
                  </a:lnTo>
                  <a:lnTo>
                    <a:pt x="231" y="2535"/>
                  </a:lnTo>
                  <a:lnTo>
                    <a:pt x="236" y="2549"/>
                  </a:lnTo>
                  <a:lnTo>
                    <a:pt x="242" y="2561"/>
                  </a:lnTo>
                  <a:lnTo>
                    <a:pt x="248" y="2573"/>
                  </a:lnTo>
                  <a:lnTo>
                    <a:pt x="255" y="2584"/>
                  </a:lnTo>
                  <a:lnTo>
                    <a:pt x="263" y="2594"/>
                  </a:lnTo>
                  <a:lnTo>
                    <a:pt x="270" y="2604"/>
                  </a:lnTo>
                  <a:lnTo>
                    <a:pt x="279" y="2615"/>
                  </a:lnTo>
                  <a:lnTo>
                    <a:pt x="288" y="2623"/>
                  </a:lnTo>
                  <a:lnTo>
                    <a:pt x="297" y="2631"/>
                  </a:lnTo>
                  <a:lnTo>
                    <a:pt x="308" y="2639"/>
                  </a:lnTo>
                  <a:lnTo>
                    <a:pt x="319" y="2645"/>
                  </a:lnTo>
                  <a:lnTo>
                    <a:pt x="331" y="2651"/>
                  </a:lnTo>
                  <a:lnTo>
                    <a:pt x="343" y="2657"/>
                  </a:lnTo>
                  <a:lnTo>
                    <a:pt x="355" y="2661"/>
                  </a:lnTo>
                  <a:lnTo>
                    <a:pt x="369" y="2665"/>
                  </a:lnTo>
                  <a:lnTo>
                    <a:pt x="384" y="2669"/>
                  </a:lnTo>
                  <a:lnTo>
                    <a:pt x="399" y="2671"/>
                  </a:lnTo>
                  <a:lnTo>
                    <a:pt x="415" y="2673"/>
                  </a:lnTo>
                  <a:lnTo>
                    <a:pt x="432" y="2674"/>
                  </a:lnTo>
                  <a:lnTo>
                    <a:pt x="450" y="2674"/>
                  </a:lnTo>
                  <a:lnTo>
                    <a:pt x="467" y="2674"/>
                  </a:lnTo>
                  <a:lnTo>
                    <a:pt x="484" y="2673"/>
                  </a:lnTo>
                  <a:lnTo>
                    <a:pt x="499" y="2671"/>
                  </a:lnTo>
                  <a:lnTo>
                    <a:pt x="516" y="2668"/>
                  </a:lnTo>
                  <a:lnTo>
                    <a:pt x="530" y="2664"/>
                  </a:lnTo>
                  <a:lnTo>
                    <a:pt x="544" y="2660"/>
                  </a:lnTo>
                  <a:lnTo>
                    <a:pt x="556" y="2654"/>
                  </a:lnTo>
                  <a:lnTo>
                    <a:pt x="569" y="2648"/>
                  </a:lnTo>
                  <a:lnTo>
                    <a:pt x="581" y="2641"/>
                  </a:lnTo>
                  <a:lnTo>
                    <a:pt x="592" y="2634"/>
                  </a:lnTo>
                  <a:lnTo>
                    <a:pt x="603" y="2626"/>
                  </a:lnTo>
                  <a:lnTo>
                    <a:pt x="612" y="2617"/>
                  </a:lnTo>
                  <a:lnTo>
                    <a:pt x="622" y="2607"/>
                  </a:lnTo>
                  <a:lnTo>
                    <a:pt x="630" y="2597"/>
                  </a:lnTo>
                  <a:lnTo>
                    <a:pt x="640" y="2587"/>
                  </a:lnTo>
                  <a:lnTo>
                    <a:pt x="647" y="2576"/>
                  </a:lnTo>
                  <a:lnTo>
                    <a:pt x="654" y="2564"/>
                  </a:lnTo>
                  <a:lnTo>
                    <a:pt x="661" y="2552"/>
                  </a:lnTo>
                  <a:lnTo>
                    <a:pt x="667" y="2539"/>
                  </a:lnTo>
                  <a:lnTo>
                    <a:pt x="672" y="2526"/>
                  </a:lnTo>
                  <a:lnTo>
                    <a:pt x="677" y="2513"/>
                  </a:lnTo>
                  <a:lnTo>
                    <a:pt x="681" y="2499"/>
                  </a:lnTo>
                  <a:lnTo>
                    <a:pt x="685" y="2484"/>
                  </a:lnTo>
                  <a:lnTo>
                    <a:pt x="688" y="2469"/>
                  </a:lnTo>
                  <a:lnTo>
                    <a:pt x="693" y="2438"/>
                  </a:lnTo>
                  <a:lnTo>
                    <a:pt x="697" y="2406"/>
                  </a:lnTo>
                  <a:lnTo>
                    <a:pt x="701" y="2373"/>
                  </a:lnTo>
                  <a:lnTo>
                    <a:pt x="701" y="2339"/>
                  </a:lnTo>
                  <a:close/>
                  <a:moveTo>
                    <a:pt x="1761" y="2522"/>
                  </a:moveTo>
                  <a:lnTo>
                    <a:pt x="1761" y="2537"/>
                  </a:lnTo>
                  <a:lnTo>
                    <a:pt x="1760" y="2554"/>
                  </a:lnTo>
                  <a:lnTo>
                    <a:pt x="1758" y="2569"/>
                  </a:lnTo>
                  <a:lnTo>
                    <a:pt x="1756" y="2584"/>
                  </a:lnTo>
                  <a:lnTo>
                    <a:pt x="1753" y="2598"/>
                  </a:lnTo>
                  <a:lnTo>
                    <a:pt x="1749" y="2614"/>
                  </a:lnTo>
                  <a:lnTo>
                    <a:pt x="1745" y="2627"/>
                  </a:lnTo>
                  <a:lnTo>
                    <a:pt x="1739" y="2641"/>
                  </a:lnTo>
                  <a:lnTo>
                    <a:pt x="1734" y="2654"/>
                  </a:lnTo>
                  <a:lnTo>
                    <a:pt x="1727" y="2666"/>
                  </a:lnTo>
                  <a:lnTo>
                    <a:pt x="1719" y="2679"/>
                  </a:lnTo>
                  <a:lnTo>
                    <a:pt x="1711" y="2691"/>
                  </a:lnTo>
                  <a:lnTo>
                    <a:pt x="1703" y="2703"/>
                  </a:lnTo>
                  <a:lnTo>
                    <a:pt x="1693" y="2713"/>
                  </a:lnTo>
                  <a:lnTo>
                    <a:pt x="1683" y="2724"/>
                  </a:lnTo>
                  <a:lnTo>
                    <a:pt x="1673" y="2734"/>
                  </a:lnTo>
                  <a:lnTo>
                    <a:pt x="1661" y="2743"/>
                  </a:lnTo>
                  <a:lnTo>
                    <a:pt x="1648" y="2753"/>
                  </a:lnTo>
                  <a:lnTo>
                    <a:pt x="1635" y="2762"/>
                  </a:lnTo>
                  <a:lnTo>
                    <a:pt x="1622" y="2770"/>
                  </a:lnTo>
                  <a:lnTo>
                    <a:pt x="1607" y="2777"/>
                  </a:lnTo>
                  <a:lnTo>
                    <a:pt x="1591" y="2784"/>
                  </a:lnTo>
                  <a:lnTo>
                    <a:pt x="1575" y="2790"/>
                  </a:lnTo>
                  <a:lnTo>
                    <a:pt x="1559" y="2796"/>
                  </a:lnTo>
                  <a:lnTo>
                    <a:pt x="1541" y="2801"/>
                  </a:lnTo>
                  <a:lnTo>
                    <a:pt x="1522" y="2805"/>
                  </a:lnTo>
                  <a:lnTo>
                    <a:pt x="1502" y="2809"/>
                  </a:lnTo>
                  <a:lnTo>
                    <a:pt x="1480" y="2812"/>
                  </a:lnTo>
                  <a:lnTo>
                    <a:pt x="1457" y="2814"/>
                  </a:lnTo>
                  <a:lnTo>
                    <a:pt x="1433" y="2816"/>
                  </a:lnTo>
                  <a:lnTo>
                    <a:pt x="1408" y="2818"/>
                  </a:lnTo>
                  <a:lnTo>
                    <a:pt x="1381" y="2818"/>
                  </a:lnTo>
                  <a:lnTo>
                    <a:pt x="1128" y="2818"/>
                  </a:lnTo>
                  <a:lnTo>
                    <a:pt x="1116" y="2818"/>
                  </a:lnTo>
                  <a:lnTo>
                    <a:pt x="1105" y="2814"/>
                  </a:lnTo>
                  <a:lnTo>
                    <a:pt x="1100" y="2812"/>
                  </a:lnTo>
                  <a:lnTo>
                    <a:pt x="1095" y="2809"/>
                  </a:lnTo>
                  <a:lnTo>
                    <a:pt x="1090" y="2807"/>
                  </a:lnTo>
                  <a:lnTo>
                    <a:pt x="1086" y="2803"/>
                  </a:lnTo>
                  <a:lnTo>
                    <a:pt x="1082" y="2799"/>
                  </a:lnTo>
                  <a:lnTo>
                    <a:pt x="1078" y="2795"/>
                  </a:lnTo>
                  <a:lnTo>
                    <a:pt x="1075" y="2790"/>
                  </a:lnTo>
                  <a:lnTo>
                    <a:pt x="1073" y="2784"/>
                  </a:lnTo>
                  <a:lnTo>
                    <a:pt x="1071" y="2778"/>
                  </a:lnTo>
                  <a:lnTo>
                    <a:pt x="1070" y="2771"/>
                  </a:lnTo>
                  <a:lnTo>
                    <a:pt x="1069" y="2763"/>
                  </a:lnTo>
                  <a:lnTo>
                    <a:pt x="1069" y="2755"/>
                  </a:lnTo>
                  <a:lnTo>
                    <a:pt x="1069" y="1923"/>
                  </a:lnTo>
                  <a:lnTo>
                    <a:pt x="1069" y="1916"/>
                  </a:lnTo>
                  <a:lnTo>
                    <a:pt x="1070" y="1908"/>
                  </a:lnTo>
                  <a:lnTo>
                    <a:pt x="1071" y="1902"/>
                  </a:lnTo>
                  <a:lnTo>
                    <a:pt x="1073" y="1896"/>
                  </a:lnTo>
                  <a:lnTo>
                    <a:pt x="1075" y="1890"/>
                  </a:lnTo>
                  <a:lnTo>
                    <a:pt x="1078" y="1885"/>
                  </a:lnTo>
                  <a:lnTo>
                    <a:pt x="1082" y="1881"/>
                  </a:lnTo>
                  <a:lnTo>
                    <a:pt x="1086" y="1877"/>
                  </a:lnTo>
                  <a:lnTo>
                    <a:pt x="1090" y="1874"/>
                  </a:lnTo>
                  <a:lnTo>
                    <a:pt x="1095" y="1871"/>
                  </a:lnTo>
                  <a:lnTo>
                    <a:pt x="1099" y="1869"/>
                  </a:lnTo>
                  <a:lnTo>
                    <a:pt x="1104" y="1867"/>
                  </a:lnTo>
                  <a:lnTo>
                    <a:pt x="1115" y="1863"/>
                  </a:lnTo>
                  <a:lnTo>
                    <a:pt x="1126" y="1862"/>
                  </a:lnTo>
                  <a:lnTo>
                    <a:pt x="1668" y="1862"/>
                  </a:lnTo>
                  <a:lnTo>
                    <a:pt x="1672" y="1862"/>
                  </a:lnTo>
                  <a:lnTo>
                    <a:pt x="1675" y="1863"/>
                  </a:lnTo>
                  <a:lnTo>
                    <a:pt x="1678" y="1864"/>
                  </a:lnTo>
                  <a:lnTo>
                    <a:pt x="1681" y="1867"/>
                  </a:lnTo>
                  <a:lnTo>
                    <a:pt x="1683" y="1869"/>
                  </a:lnTo>
                  <a:lnTo>
                    <a:pt x="1686" y="1872"/>
                  </a:lnTo>
                  <a:lnTo>
                    <a:pt x="1688" y="1875"/>
                  </a:lnTo>
                  <a:lnTo>
                    <a:pt x="1690" y="1879"/>
                  </a:lnTo>
                  <a:lnTo>
                    <a:pt x="1694" y="1890"/>
                  </a:lnTo>
                  <a:lnTo>
                    <a:pt x="1696" y="1903"/>
                  </a:lnTo>
                  <a:lnTo>
                    <a:pt x="1697" y="1910"/>
                  </a:lnTo>
                  <a:lnTo>
                    <a:pt x="1697" y="1919"/>
                  </a:lnTo>
                  <a:lnTo>
                    <a:pt x="1698" y="1928"/>
                  </a:lnTo>
                  <a:lnTo>
                    <a:pt x="1698" y="1940"/>
                  </a:lnTo>
                  <a:lnTo>
                    <a:pt x="1698" y="1949"/>
                  </a:lnTo>
                  <a:lnTo>
                    <a:pt x="1697" y="1958"/>
                  </a:lnTo>
                  <a:lnTo>
                    <a:pt x="1697" y="1967"/>
                  </a:lnTo>
                  <a:lnTo>
                    <a:pt x="1696" y="1974"/>
                  </a:lnTo>
                  <a:lnTo>
                    <a:pt x="1694" y="1987"/>
                  </a:lnTo>
                  <a:lnTo>
                    <a:pt x="1690" y="1998"/>
                  </a:lnTo>
                  <a:lnTo>
                    <a:pt x="1688" y="2003"/>
                  </a:lnTo>
                  <a:lnTo>
                    <a:pt x="1686" y="2006"/>
                  </a:lnTo>
                  <a:lnTo>
                    <a:pt x="1683" y="2009"/>
                  </a:lnTo>
                  <a:lnTo>
                    <a:pt x="1681" y="2012"/>
                  </a:lnTo>
                  <a:lnTo>
                    <a:pt x="1678" y="2013"/>
                  </a:lnTo>
                  <a:lnTo>
                    <a:pt x="1675" y="2015"/>
                  </a:lnTo>
                  <a:lnTo>
                    <a:pt x="1672" y="2015"/>
                  </a:lnTo>
                  <a:lnTo>
                    <a:pt x="1669" y="2015"/>
                  </a:lnTo>
                  <a:lnTo>
                    <a:pt x="1263" y="2015"/>
                  </a:lnTo>
                  <a:lnTo>
                    <a:pt x="1263" y="2253"/>
                  </a:lnTo>
                  <a:lnTo>
                    <a:pt x="1422" y="2253"/>
                  </a:lnTo>
                  <a:lnTo>
                    <a:pt x="1445" y="2253"/>
                  </a:lnTo>
                  <a:lnTo>
                    <a:pt x="1467" y="2254"/>
                  </a:lnTo>
                  <a:lnTo>
                    <a:pt x="1487" y="2255"/>
                  </a:lnTo>
                  <a:lnTo>
                    <a:pt x="1506" y="2257"/>
                  </a:lnTo>
                  <a:lnTo>
                    <a:pt x="1525" y="2260"/>
                  </a:lnTo>
                  <a:lnTo>
                    <a:pt x="1543" y="2263"/>
                  </a:lnTo>
                  <a:lnTo>
                    <a:pt x="1559" y="2266"/>
                  </a:lnTo>
                  <a:lnTo>
                    <a:pt x="1574" y="2270"/>
                  </a:lnTo>
                  <a:lnTo>
                    <a:pt x="1589" y="2276"/>
                  </a:lnTo>
                  <a:lnTo>
                    <a:pt x="1604" y="2281"/>
                  </a:lnTo>
                  <a:lnTo>
                    <a:pt x="1617" y="2287"/>
                  </a:lnTo>
                  <a:lnTo>
                    <a:pt x="1630" y="2293"/>
                  </a:lnTo>
                  <a:lnTo>
                    <a:pt x="1642" y="2300"/>
                  </a:lnTo>
                  <a:lnTo>
                    <a:pt x="1653" y="2307"/>
                  </a:lnTo>
                  <a:lnTo>
                    <a:pt x="1665" y="2315"/>
                  </a:lnTo>
                  <a:lnTo>
                    <a:pt x="1676" y="2323"/>
                  </a:lnTo>
                  <a:lnTo>
                    <a:pt x="1686" y="2332"/>
                  </a:lnTo>
                  <a:lnTo>
                    <a:pt x="1695" y="2341"/>
                  </a:lnTo>
                  <a:lnTo>
                    <a:pt x="1704" y="2352"/>
                  </a:lnTo>
                  <a:lnTo>
                    <a:pt x="1712" y="2362"/>
                  </a:lnTo>
                  <a:lnTo>
                    <a:pt x="1720" y="2373"/>
                  </a:lnTo>
                  <a:lnTo>
                    <a:pt x="1727" y="2384"/>
                  </a:lnTo>
                  <a:lnTo>
                    <a:pt x="1734" y="2396"/>
                  </a:lnTo>
                  <a:lnTo>
                    <a:pt x="1739" y="2408"/>
                  </a:lnTo>
                  <a:lnTo>
                    <a:pt x="1745" y="2421"/>
                  </a:lnTo>
                  <a:lnTo>
                    <a:pt x="1749" y="2434"/>
                  </a:lnTo>
                  <a:lnTo>
                    <a:pt x="1753" y="2448"/>
                  </a:lnTo>
                  <a:lnTo>
                    <a:pt x="1756" y="2461"/>
                  </a:lnTo>
                  <a:lnTo>
                    <a:pt x="1758" y="2476"/>
                  </a:lnTo>
                  <a:lnTo>
                    <a:pt x="1760" y="2491"/>
                  </a:lnTo>
                  <a:lnTo>
                    <a:pt x="1761" y="2506"/>
                  </a:lnTo>
                  <a:lnTo>
                    <a:pt x="1761" y="2522"/>
                  </a:lnTo>
                  <a:close/>
                  <a:moveTo>
                    <a:pt x="1564" y="2534"/>
                  </a:moveTo>
                  <a:lnTo>
                    <a:pt x="1563" y="2519"/>
                  </a:lnTo>
                  <a:lnTo>
                    <a:pt x="1562" y="2504"/>
                  </a:lnTo>
                  <a:lnTo>
                    <a:pt x="1558" y="2491"/>
                  </a:lnTo>
                  <a:lnTo>
                    <a:pt x="1554" y="2477"/>
                  </a:lnTo>
                  <a:lnTo>
                    <a:pt x="1548" y="2465"/>
                  </a:lnTo>
                  <a:lnTo>
                    <a:pt x="1541" y="2453"/>
                  </a:lnTo>
                  <a:lnTo>
                    <a:pt x="1533" y="2443"/>
                  </a:lnTo>
                  <a:lnTo>
                    <a:pt x="1523" y="2434"/>
                  </a:lnTo>
                  <a:lnTo>
                    <a:pt x="1513" y="2425"/>
                  </a:lnTo>
                  <a:lnTo>
                    <a:pt x="1501" y="2418"/>
                  </a:lnTo>
                  <a:lnTo>
                    <a:pt x="1487" y="2412"/>
                  </a:lnTo>
                  <a:lnTo>
                    <a:pt x="1472" y="2405"/>
                  </a:lnTo>
                  <a:lnTo>
                    <a:pt x="1455" y="2401"/>
                  </a:lnTo>
                  <a:lnTo>
                    <a:pt x="1435" y="2398"/>
                  </a:lnTo>
                  <a:lnTo>
                    <a:pt x="1413" y="2397"/>
                  </a:lnTo>
                  <a:lnTo>
                    <a:pt x="1388" y="2396"/>
                  </a:lnTo>
                  <a:lnTo>
                    <a:pt x="1263" y="2396"/>
                  </a:lnTo>
                  <a:lnTo>
                    <a:pt x="1263" y="2671"/>
                  </a:lnTo>
                  <a:lnTo>
                    <a:pt x="1390" y="2671"/>
                  </a:lnTo>
                  <a:lnTo>
                    <a:pt x="1413" y="2671"/>
                  </a:lnTo>
                  <a:lnTo>
                    <a:pt x="1433" y="2669"/>
                  </a:lnTo>
                  <a:lnTo>
                    <a:pt x="1452" y="2666"/>
                  </a:lnTo>
                  <a:lnTo>
                    <a:pt x="1469" y="2663"/>
                  </a:lnTo>
                  <a:lnTo>
                    <a:pt x="1483" y="2658"/>
                  </a:lnTo>
                  <a:lnTo>
                    <a:pt x="1497" y="2652"/>
                  </a:lnTo>
                  <a:lnTo>
                    <a:pt x="1509" y="2645"/>
                  </a:lnTo>
                  <a:lnTo>
                    <a:pt x="1519" y="2636"/>
                  </a:lnTo>
                  <a:lnTo>
                    <a:pt x="1530" y="2627"/>
                  </a:lnTo>
                  <a:lnTo>
                    <a:pt x="1539" y="2617"/>
                  </a:lnTo>
                  <a:lnTo>
                    <a:pt x="1546" y="2605"/>
                  </a:lnTo>
                  <a:lnTo>
                    <a:pt x="1552" y="2592"/>
                  </a:lnTo>
                  <a:lnTo>
                    <a:pt x="1557" y="2579"/>
                  </a:lnTo>
                  <a:lnTo>
                    <a:pt x="1561" y="2565"/>
                  </a:lnTo>
                  <a:lnTo>
                    <a:pt x="1563" y="2551"/>
                  </a:lnTo>
                  <a:lnTo>
                    <a:pt x="1564" y="2534"/>
                  </a:lnTo>
                  <a:close/>
                  <a:moveTo>
                    <a:pt x="2565" y="2153"/>
                  </a:moveTo>
                  <a:lnTo>
                    <a:pt x="2564" y="2172"/>
                  </a:lnTo>
                  <a:lnTo>
                    <a:pt x="2563" y="2191"/>
                  </a:lnTo>
                  <a:lnTo>
                    <a:pt x="2561" y="2211"/>
                  </a:lnTo>
                  <a:lnTo>
                    <a:pt x="2558" y="2229"/>
                  </a:lnTo>
                  <a:lnTo>
                    <a:pt x="2555" y="2246"/>
                  </a:lnTo>
                  <a:lnTo>
                    <a:pt x="2550" y="2263"/>
                  </a:lnTo>
                  <a:lnTo>
                    <a:pt x="2545" y="2280"/>
                  </a:lnTo>
                  <a:lnTo>
                    <a:pt x="2539" y="2295"/>
                  </a:lnTo>
                  <a:lnTo>
                    <a:pt x="2532" y="2310"/>
                  </a:lnTo>
                  <a:lnTo>
                    <a:pt x="2525" y="2325"/>
                  </a:lnTo>
                  <a:lnTo>
                    <a:pt x="2517" y="2338"/>
                  </a:lnTo>
                  <a:lnTo>
                    <a:pt x="2508" y="2353"/>
                  </a:lnTo>
                  <a:lnTo>
                    <a:pt x="2499" y="2365"/>
                  </a:lnTo>
                  <a:lnTo>
                    <a:pt x="2488" y="2377"/>
                  </a:lnTo>
                  <a:lnTo>
                    <a:pt x="2477" y="2388"/>
                  </a:lnTo>
                  <a:lnTo>
                    <a:pt x="2466" y="2399"/>
                  </a:lnTo>
                  <a:lnTo>
                    <a:pt x="2454" y="2409"/>
                  </a:lnTo>
                  <a:lnTo>
                    <a:pt x="2441" y="2420"/>
                  </a:lnTo>
                  <a:lnTo>
                    <a:pt x="2427" y="2429"/>
                  </a:lnTo>
                  <a:lnTo>
                    <a:pt x="2412" y="2437"/>
                  </a:lnTo>
                  <a:lnTo>
                    <a:pt x="2397" y="2445"/>
                  </a:lnTo>
                  <a:lnTo>
                    <a:pt x="2382" y="2452"/>
                  </a:lnTo>
                  <a:lnTo>
                    <a:pt x="2366" y="2458"/>
                  </a:lnTo>
                  <a:lnTo>
                    <a:pt x="2348" y="2464"/>
                  </a:lnTo>
                  <a:lnTo>
                    <a:pt x="2330" y="2469"/>
                  </a:lnTo>
                  <a:lnTo>
                    <a:pt x="2312" y="2474"/>
                  </a:lnTo>
                  <a:lnTo>
                    <a:pt x="2292" y="2477"/>
                  </a:lnTo>
                  <a:lnTo>
                    <a:pt x="2272" y="2481"/>
                  </a:lnTo>
                  <a:lnTo>
                    <a:pt x="2251" y="2484"/>
                  </a:lnTo>
                  <a:lnTo>
                    <a:pt x="2229" y="2485"/>
                  </a:lnTo>
                  <a:lnTo>
                    <a:pt x="2207" y="2487"/>
                  </a:lnTo>
                  <a:lnTo>
                    <a:pt x="2184" y="2487"/>
                  </a:lnTo>
                  <a:lnTo>
                    <a:pt x="2103" y="2487"/>
                  </a:lnTo>
                  <a:lnTo>
                    <a:pt x="2103" y="2791"/>
                  </a:lnTo>
                  <a:lnTo>
                    <a:pt x="2103" y="2795"/>
                  </a:lnTo>
                  <a:lnTo>
                    <a:pt x="2102" y="2798"/>
                  </a:lnTo>
                  <a:lnTo>
                    <a:pt x="2101" y="2801"/>
                  </a:lnTo>
                  <a:lnTo>
                    <a:pt x="2099" y="2804"/>
                  </a:lnTo>
                  <a:lnTo>
                    <a:pt x="2096" y="2807"/>
                  </a:lnTo>
                  <a:lnTo>
                    <a:pt x="2092" y="2810"/>
                  </a:lnTo>
                  <a:lnTo>
                    <a:pt x="2088" y="2812"/>
                  </a:lnTo>
                  <a:lnTo>
                    <a:pt x="2083" y="2814"/>
                  </a:lnTo>
                  <a:lnTo>
                    <a:pt x="2070" y="2818"/>
                  </a:lnTo>
                  <a:lnTo>
                    <a:pt x="2054" y="2821"/>
                  </a:lnTo>
                  <a:lnTo>
                    <a:pt x="2044" y="2822"/>
                  </a:lnTo>
                  <a:lnTo>
                    <a:pt x="2032" y="2822"/>
                  </a:lnTo>
                  <a:lnTo>
                    <a:pt x="2020" y="2823"/>
                  </a:lnTo>
                  <a:lnTo>
                    <a:pt x="2006" y="2823"/>
                  </a:lnTo>
                  <a:lnTo>
                    <a:pt x="1993" y="2823"/>
                  </a:lnTo>
                  <a:lnTo>
                    <a:pt x="1981" y="2822"/>
                  </a:lnTo>
                  <a:lnTo>
                    <a:pt x="1969" y="2822"/>
                  </a:lnTo>
                  <a:lnTo>
                    <a:pt x="1959" y="2821"/>
                  </a:lnTo>
                  <a:lnTo>
                    <a:pt x="1942" y="2818"/>
                  </a:lnTo>
                  <a:lnTo>
                    <a:pt x="1929" y="2814"/>
                  </a:lnTo>
                  <a:lnTo>
                    <a:pt x="1924" y="2812"/>
                  </a:lnTo>
                  <a:lnTo>
                    <a:pt x="1920" y="2810"/>
                  </a:lnTo>
                  <a:lnTo>
                    <a:pt x="1917" y="2807"/>
                  </a:lnTo>
                  <a:lnTo>
                    <a:pt x="1914" y="2804"/>
                  </a:lnTo>
                  <a:lnTo>
                    <a:pt x="1911" y="2801"/>
                  </a:lnTo>
                  <a:lnTo>
                    <a:pt x="1910" y="2798"/>
                  </a:lnTo>
                  <a:lnTo>
                    <a:pt x="1909" y="2795"/>
                  </a:lnTo>
                  <a:lnTo>
                    <a:pt x="1909" y="2791"/>
                  </a:lnTo>
                  <a:lnTo>
                    <a:pt x="1909" y="1931"/>
                  </a:lnTo>
                  <a:lnTo>
                    <a:pt x="1909" y="1923"/>
                  </a:lnTo>
                  <a:lnTo>
                    <a:pt x="1910" y="1915"/>
                  </a:lnTo>
                  <a:lnTo>
                    <a:pt x="1911" y="1908"/>
                  </a:lnTo>
                  <a:lnTo>
                    <a:pt x="1914" y="1902"/>
                  </a:lnTo>
                  <a:lnTo>
                    <a:pt x="1917" y="1895"/>
                  </a:lnTo>
                  <a:lnTo>
                    <a:pt x="1920" y="1890"/>
                  </a:lnTo>
                  <a:lnTo>
                    <a:pt x="1924" y="1885"/>
                  </a:lnTo>
                  <a:lnTo>
                    <a:pt x="1928" y="1880"/>
                  </a:lnTo>
                  <a:lnTo>
                    <a:pt x="1932" y="1876"/>
                  </a:lnTo>
                  <a:lnTo>
                    <a:pt x="1937" y="1873"/>
                  </a:lnTo>
                  <a:lnTo>
                    <a:pt x="1943" y="1870"/>
                  </a:lnTo>
                  <a:lnTo>
                    <a:pt x="1948" y="1867"/>
                  </a:lnTo>
                  <a:lnTo>
                    <a:pt x="1954" y="1864"/>
                  </a:lnTo>
                  <a:lnTo>
                    <a:pt x="1961" y="1863"/>
                  </a:lnTo>
                  <a:lnTo>
                    <a:pt x="1968" y="1862"/>
                  </a:lnTo>
                  <a:lnTo>
                    <a:pt x="1975" y="1862"/>
                  </a:lnTo>
                  <a:lnTo>
                    <a:pt x="2200" y="1862"/>
                  </a:lnTo>
                  <a:lnTo>
                    <a:pt x="2217" y="1862"/>
                  </a:lnTo>
                  <a:lnTo>
                    <a:pt x="2234" y="1863"/>
                  </a:lnTo>
                  <a:lnTo>
                    <a:pt x="2250" y="1863"/>
                  </a:lnTo>
                  <a:lnTo>
                    <a:pt x="2265" y="1864"/>
                  </a:lnTo>
                  <a:lnTo>
                    <a:pt x="2281" y="1867"/>
                  </a:lnTo>
                  <a:lnTo>
                    <a:pt x="2299" y="1870"/>
                  </a:lnTo>
                  <a:lnTo>
                    <a:pt x="2318" y="1873"/>
                  </a:lnTo>
                  <a:lnTo>
                    <a:pt x="2338" y="1876"/>
                  </a:lnTo>
                  <a:lnTo>
                    <a:pt x="2360" y="1882"/>
                  </a:lnTo>
                  <a:lnTo>
                    <a:pt x="2382" y="1888"/>
                  </a:lnTo>
                  <a:lnTo>
                    <a:pt x="2403" y="1897"/>
                  </a:lnTo>
                  <a:lnTo>
                    <a:pt x="2426" y="1907"/>
                  </a:lnTo>
                  <a:lnTo>
                    <a:pt x="2437" y="1913"/>
                  </a:lnTo>
                  <a:lnTo>
                    <a:pt x="2447" y="1919"/>
                  </a:lnTo>
                  <a:lnTo>
                    <a:pt x="2457" y="1926"/>
                  </a:lnTo>
                  <a:lnTo>
                    <a:pt x="2466" y="1933"/>
                  </a:lnTo>
                  <a:lnTo>
                    <a:pt x="2475" y="1941"/>
                  </a:lnTo>
                  <a:lnTo>
                    <a:pt x="2484" y="1949"/>
                  </a:lnTo>
                  <a:lnTo>
                    <a:pt x="2493" y="1957"/>
                  </a:lnTo>
                  <a:lnTo>
                    <a:pt x="2501" y="1966"/>
                  </a:lnTo>
                  <a:lnTo>
                    <a:pt x="2508" y="1974"/>
                  </a:lnTo>
                  <a:lnTo>
                    <a:pt x="2515" y="1983"/>
                  </a:lnTo>
                  <a:lnTo>
                    <a:pt x="2522" y="1993"/>
                  </a:lnTo>
                  <a:lnTo>
                    <a:pt x="2528" y="2004"/>
                  </a:lnTo>
                  <a:lnTo>
                    <a:pt x="2533" y="2014"/>
                  </a:lnTo>
                  <a:lnTo>
                    <a:pt x="2538" y="2025"/>
                  </a:lnTo>
                  <a:lnTo>
                    <a:pt x="2543" y="2036"/>
                  </a:lnTo>
                  <a:lnTo>
                    <a:pt x="2547" y="2047"/>
                  </a:lnTo>
                  <a:lnTo>
                    <a:pt x="2551" y="2059"/>
                  </a:lnTo>
                  <a:lnTo>
                    <a:pt x="2555" y="2072"/>
                  </a:lnTo>
                  <a:lnTo>
                    <a:pt x="2558" y="2084"/>
                  </a:lnTo>
                  <a:lnTo>
                    <a:pt x="2560" y="2097"/>
                  </a:lnTo>
                  <a:lnTo>
                    <a:pt x="2562" y="2110"/>
                  </a:lnTo>
                  <a:lnTo>
                    <a:pt x="2563" y="2124"/>
                  </a:lnTo>
                  <a:lnTo>
                    <a:pt x="2564" y="2139"/>
                  </a:lnTo>
                  <a:lnTo>
                    <a:pt x="2565" y="2153"/>
                  </a:lnTo>
                  <a:close/>
                  <a:moveTo>
                    <a:pt x="2360" y="2167"/>
                  </a:moveTo>
                  <a:lnTo>
                    <a:pt x="2360" y="2155"/>
                  </a:lnTo>
                  <a:lnTo>
                    <a:pt x="2359" y="2143"/>
                  </a:lnTo>
                  <a:lnTo>
                    <a:pt x="2358" y="2131"/>
                  </a:lnTo>
                  <a:lnTo>
                    <a:pt x="2356" y="2121"/>
                  </a:lnTo>
                  <a:lnTo>
                    <a:pt x="2354" y="2111"/>
                  </a:lnTo>
                  <a:lnTo>
                    <a:pt x="2351" y="2101"/>
                  </a:lnTo>
                  <a:lnTo>
                    <a:pt x="2347" y="2093"/>
                  </a:lnTo>
                  <a:lnTo>
                    <a:pt x="2343" y="2084"/>
                  </a:lnTo>
                  <a:lnTo>
                    <a:pt x="2338" y="2077"/>
                  </a:lnTo>
                  <a:lnTo>
                    <a:pt x="2334" y="2068"/>
                  </a:lnTo>
                  <a:lnTo>
                    <a:pt x="2329" y="2062"/>
                  </a:lnTo>
                  <a:lnTo>
                    <a:pt x="2323" y="2055"/>
                  </a:lnTo>
                  <a:lnTo>
                    <a:pt x="2318" y="2050"/>
                  </a:lnTo>
                  <a:lnTo>
                    <a:pt x="2312" y="2045"/>
                  </a:lnTo>
                  <a:lnTo>
                    <a:pt x="2306" y="2040"/>
                  </a:lnTo>
                  <a:lnTo>
                    <a:pt x="2300" y="2036"/>
                  </a:lnTo>
                  <a:lnTo>
                    <a:pt x="2286" y="2029"/>
                  </a:lnTo>
                  <a:lnTo>
                    <a:pt x="2273" y="2023"/>
                  </a:lnTo>
                  <a:lnTo>
                    <a:pt x="2259" y="2019"/>
                  </a:lnTo>
                  <a:lnTo>
                    <a:pt x="2246" y="2017"/>
                  </a:lnTo>
                  <a:lnTo>
                    <a:pt x="2230" y="2015"/>
                  </a:lnTo>
                  <a:lnTo>
                    <a:pt x="2216" y="2014"/>
                  </a:lnTo>
                  <a:lnTo>
                    <a:pt x="2202" y="2013"/>
                  </a:lnTo>
                  <a:lnTo>
                    <a:pt x="2187" y="2013"/>
                  </a:lnTo>
                  <a:lnTo>
                    <a:pt x="2103" y="2013"/>
                  </a:lnTo>
                  <a:lnTo>
                    <a:pt x="2103" y="2336"/>
                  </a:lnTo>
                  <a:lnTo>
                    <a:pt x="2191" y="2336"/>
                  </a:lnTo>
                  <a:lnTo>
                    <a:pt x="2213" y="2335"/>
                  </a:lnTo>
                  <a:lnTo>
                    <a:pt x="2234" y="2333"/>
                  </a:lnTo>
                  <a:lnTo>
                    <a:pt x="2252" y="2329"/>
                  </a:lnTo>
                  <a:lnTo>
                    <a:pt x="2269" y="2324"/>
                  </a:lnTo>
                  <a:lnTo>
                    <a:pt x="2283" y="2317"/>
                  </a:lnTo>
                  <a:lnTo>
                    <a:pt x="2298" y="2309"/>
                  </a:lnTo>
                  <a:lnTo>
                    <a:pt x="2310" y="2300"/>
                  </a:lnTo>
                  <a:lnTo>
                    <a:pt x="2320" y="2289"/>
                  </a:lnTo>
                  <a:lnTo>
                    <a:pt x="2330" y="2277"/>
                  </a:lnTo>
                  <a:lnTo>
                    <a:pt x="2338" y="2264"/>
                  </a:lnTo>
                  <a:lnTo>
                    <a:pt x="2345" y="2250"/>
                  </a:lnTo>
                  <a:lnTo>
                    <a:pt x="2350" y="2235"/>
                  </a:lnTo>
                  <a:lnTo>
                    <a:pt x="2355" y="2219"/>
                  </a:lnTo>
                  <a:lnTo>
                    <a:pt x="2358" y="2202"/>
                  </a:lnTo>
                  <a:lnTo>
                    <a:pt x="2360" y="2185"/>
                  </a:lnTo>
                  <a:lnTo>
                    <a:pt x="2360" y="2167"/>
                  </a:lnTo>
                  <a:close/>
                  <a:moveTo>
                    <a:pt x="3414" y="2745"/>
                  </a:moveTo>
                  <a:lnTo>
                    <a:pt x="3418" y="2759"/>
                  </a:lnTo>
                  <a:lnTo>
                    <a:pt x="3421" y="2770"/>
                  </a:lnTo>
                  <a:lnTo>
                    <a:pt x="3424" y="2779"/>
                  </a:lnTo>
                  <a:lnTo>
                    <a:pt x="3425" y="2788"/>
                  </a:lnTo>
                  <a:lnTo>
                    <a:pt x="3425" y="2795"/>
                  </a:lnTo>
                  <a:lnTo>
                    <a:pt x="3425" y="2801"/>
                  </a:lnTo>
                  <a:lnTo>
                    <a:pt x="3423" y="2806"/>
                  </a:lnTo>
                  <a:lnTo>
                    <a:pt x="3419" y="2810"/>
                  </a:lnTo>
                  <a:lnTo>
                    <a:pt x="3414" y="2814"/>
                  </a:lnTo>
                  <a:lnTo>
                    <a:pt x="3408" y="2818"/>
                  </a:lnTo>
                  <a:lnTo>
                    <a:pt x="3400" y="2820"/>
                  </a:lnTo>
                  <a:lnTo>
                    <a:pt x="3391" y="2821"/>
                  </a:lnTo>
                  <a:lnTo>
                    <a:pt x="3379" y="2822"/>
                  </a:lnTo>
                  <a:lnTo>
                    <a:pt x="3366" y="2822"/>
                  </a:lnTo>
                  <a:lnTo>
                    <a:pt x="3351" y="2823"/>
                  </a:lnTo>
                  <a:lnTo>
                    <a:pt x="3334" y="2823"/>
                  </a:lnTo>
                  <a:lnTo>
                    <a:pt x="3315" y="2823"/>
                  </a:lnTo>
                  <a:lnTo>
                    <a:pt x="3300" y="2823"/>
                  </a:lnTo>
                  <a:lnTo>
                    <a:pt x="3286" y="2822"/>
                  </a:lnTo>
                  <a:lnTo>
                    <a:pt x="3275" y="2822"/>
                  </a:lnTo>
                  <a:lnTo>
                    <a:pt x="3265" y="2821"/>
                  </a:lnTo>
                  <a:lnTo>
                    <a:pt x="3256" y="2820"/>
                  </a:lnTo>
                  <a:lnTo>
                    <a:pt x="3248" y="2819"/>
                  </a:lnTo>
                  <a:lnTo>
                    <a:pt x="3242" y="2816"/>
                  </a:lnTo>
                  <a:lnTo>
                    <a:pt x="3237" y="2815"/>
                  </a:lnTo>
                  <a:lnTo>
                    <a:pt x="3233" y="2813"/>
                  </a:lnTo>
                  <a:lnTo>
                    <a:pt x="3230" y="2810"/>
                  </a:lnTo>
                  <a:lnTo>
                    <a:pt x="3227" y="2807"/>
                  </a:lnTo>
                  <a:lnTo>
                    <a:pt x="3223" y="2800"/>
                  </a:lnTo>
                  <a:lnTo>
                    <a:pt x="3220" y="2792"/>
                  </a:lnTo>
                  <a:lnTo>
                    <a:pt x="3155" y="2600"/>
                  </a:lnTo>
                  <a:lnTo>
                    <a:pt x="2796" y="2600"/>
                  </a:lnTo>
                  <a:lnTo>
                    <a:pt x="2735" y="2787"/>
                  </a:lnTo>
                  <a:lnTo>
                    <a:pt x="2732" y="2796"/>
                  </a:lnTo>
                  <a:lnTo>
                    <a:pt x="2727" y="2804"/>
                  </a:lnTo>
                  <a:lnTo>
                    <a:pt x="2725" y="2807"/>
                  </a:lnTo>
                  <a:lnTo>
                    <a:pt x="2721" y="2810"/>
                  </a:lnTo>
                  <a:lnTo>
                    <a:pt x="2717" y="2813"/>
                  </a:lnTo>
                  <a:lnTo>
                    <a:pt x="2712" y="2815"/>
                  </a:lnTo>
                  <a:lnTo>
                    <a:pt x="2700" y="2819"/>
                  </a:lnTo>
                  <a:lnTo>
                    <a:pt x="2682" y="2821"/>
                  </a:lnTo>
                  <a:lnTo>
                    <a:pt x="2671" y="2822"/>
                  </a:lnTo>
                  <a:lnTo>
                    <a:pt x="2659" y="2823"/>
                  </a:lnTo>
                  <a:lnTo>
                    <a:pt x="2646" y="2823"/>
                  </a:lnTo>
                  <a:lnTo>
                    <a:pt x="2631" y="2823"/>
                  </a:lnTo>
                  <a:lnTo>
                    <a:pt x="2614" y="2823"/>
                  </a:lnTo>
                  <a:lnTo>
                    <a:pt x="2600" y="2822"/>
                  </a:lnTo>
                  <a:lnTo>
                    <a:pt x="2588" y="2822"/>
                  </a:lnTo>
                  <a:lnTo>
                    <a:pt x="2577" y="2821"/>
                  </a:lnTo>
                  <a:lnTo>
                    <a:pt x="2569" y="2819"/>
                  </a:lnTo>
                  <a:lnTo>
                    <a:pt x="2561" y="2816"/>
                  </a:lnTo>
                  <a:lnTo>
                    <a:pt x="2556" y="2813"/>
                  </a:lnTo>
                  <a:lnTo>
                    <a:pt x="2550" y="2809"/>
                  </a:lnTo>
                  <a:lnTo>
                    <a:pt x="2547" y="2804"/>
                  </a:lnTo>
                  <a:lnTo>
                    <a:pt x="2545" y="2799"/>
                  </a:lnTo>
                  <a:lnTo>
                    <a:pt x="2545" y="2793"/>
                  </a:lnTo>
                  <a:lnTo>
                    <a:pt x="2545" y="2785"/>
                  </a:lnTo>
                  <a:lnTo>
                    <a:pt x="2547" y="2777"/>
                  </a:lnTo>
                  <a:lnTo>
                    <a:pt x="2549" y="2768"/>
                  </a:lnTo>
                  <a:lnTo>
                    <a:pt x="2552" y="2757"/>
                  </a:lnTo>
                  <a:lnTo>
                    <a:pt x="2557" y="2744"/>
                  </a:lnTo>
                  <a:lnTo>
                    <a:pt x="2851" y="1897"/>
                  </a:lnTo>
                  <a:lnTo>
                    <a:pt x="2856" y="1885"/>
                  </a:lnTo>
                  <a:lnTo>
                    <a:pt x="2862" y="1876"/>
                  </a:lnTo>
                  <a:lnTo>
                    <a:pt x="2865" y="1873"/>
                  </a:lnTo>
                  <a:lnTo>
                    <a:pt x="2869" y="1870"/>
                  </a:lnTo>
                  <a:lnTo>
                    <a:pt x="2875" y="1867"/>
                  </a:lnTo>
                  <a:lnTo>
                    <a:pt x="2881" y="1864"/>
                  </a:lnTo>
                  <a:lnTo>
                    <a:pt x="2888" y="1862"/>
                  </a:lnTo>
                  <a:lnTo>
                    <a:pt x="2896" y="1861"/>
                  </a:lnTo>
                  <a:lnTo>
                    <a:pt x="2906" y="1860"/>
                  </a:lnTo>
                  <a:lnTo>
                    <a:pt x="2916" y="1859"/>
                  </a:lnTo>
                  <a:lnTo>
                    <a:pt x="2929" y="1858"/>
                  </a:lnTo>
                  <a:lnTo>
                    <a:pt x="2944" y="1858"/>
                  </a:lnTo>
                  <a:lnTo>
                    <a:pt x="2959" y="1858"/>
                  </a:lnTo>
                  <a:lnTo>
                    <a:pt x="2977" y="1858"/>
                  </a:lnTo>
                  <a:lnTo>
                    <a:pt x="2997" y="1858"/>
                  </a:lnTo>
                  <a:lnTo>
                    <a:pt x="3017" y="1858"/>
                  </a:lnTo>
                  <a:lnTo>
                    <a:pt x="3033" y="1858"/>
                  </a:lnTo>
                  <a:lnTo>
                    <a:pt x="3047" y="1859"/>
                  </a:lnTo>
                  <a:lnTo>
                    <a:pt x="3059" y="1860"/>
                  </a:lnTo>
                  <a:lnTo>
                    <a:pt x="3070" y="1861"/>
                  </a:lnTo>
                  <a:lnTo>
                    <a:pt x="3079" y="1862"/>
                  </a:lnTo>
                  <a:lnTo>
                    <a:pt x="3087" y="1864"/>
                  </a:lnTo>
                  <a:lnTo>
                    <a:pt x="3094" y="1867"/>
                  </a:lnTo>
                  <a:lnTo>
                    <a:pt x="3099" y="1870"/>
                  </a:lnTo>
                  <a:lnTo>
                    <a:pt x="3104" y="1873"/>
                  </a:lnTo>
                  <a:lnTo>
                    <a:pt x="3107" y="1877"/>
                  </a:lnTo>
                  <a:lnTo>
                    <a:pt x="3110" y="1881"/>
                  </a:lnTo>
                  <a:lnTo>
                    <a:pt x="3113" y="1886"/>
                  </a:lnTo>
                  <a:lnTo>
                    <a:pt x="3116" y="1892"/>
                  </a:lnTo>
                  <a:lnTo>
                    <a:pt x="3118" y="1899"/>
                  </a:lnTo>
                  <a:lnTo>
                    <a:pt x="3414" y="2745"/>
                  </a:lnTo>
                  <a:close/>
                  <a:moveTo>
                    <a:pt x="2975" y="2045"/>
                  </a:moveTo>
                  <a:lnTo>
                    <a:pt x="2974" y="2045"/>
                  </a:lnTo>
                  <a:lnTo>
                    <a:pt x="2839" y="2451"/>
                  </a:lnTo>
                  <a:lnTo>
                    <a:pt x="3110" y="2451"/>
                  </a:lnTo>
                  <a:lnTo>
                    <a:pt x="2975" y="2045"/>
                  </a:lnTo>
                  <a:close/>
                  <a:moveTo>
                    <a:pt x="4122" y="2541"/>
                  </a:moveTo>
                  <a:lnTo>
                    <a:pt x="4121" y="2559"/>
                  </a:lnTo>
                  <a:lnTo>
                    <a:pt x="4120" y="2576"/>
                  </a:lnTo>
                  <a:lnTo>
                    <a:pt x="4118" y="2593"/>
                  </a:lnTo>
                  <a:lnTo>
                    <a:pt x="4115" y="2609"/>
                  </a:lnTo>
                  <a:lnTo>
                    <a:pt x="4111" y="2625"/>
                  </a:lnTo>
                  <a:lnTo>
                    <a:pt x="4106" y="2640"/>
                  </a:lnTo>
                  <a:lnTo>
                    <a:pt x="4101" y="2654"/>
                  </a:lnTo>
                  <a:lnTo>
                    <a:pt x="4094" y="2668"/>
                  </a:lnTo>
                  <a:lnTo>
                    <a:pt x="4086" y="2682"/>
                  </a:lnTo>
                  <a:lnTo>
                    <a:pt x="4079" y="2695"/>
                  </a:lnTo>
                  <a:lnTo>
                    <a:pt x="4070" y="2707"/>
                  </a:lnTo>
                  <a:lnTo>
                    <a:pt x="4061" y="2719"/>
                  </a:lnTo>
                  <a:lnTo>
                    <a:pt x="4051" y="2730"/>
                  </a:lnTo>
                  <a:lnTo>
                    <a:pt x="4040" y="2741"/>
                  </a:lnTo>
                  <a:lnTo>
                    <a:pt x="4029" y="2752"/>
                  </a:lnTo>
                  <a:lnTo>
                    <a:pt x="4016" y="2761"/>
                  </a:lnTo>
                  <a:lnTo>
                    <a:pt x="4003" y="2770"/>
                  </a:lnTo>
                  <a:lnTo>
                    <a:pt x="3990" y="2778"/>
                  </a:lnTo>
                  <a:lnTo>
                    <a:pt x="3976" y="2786"/>
                  </a:lnTo>
                  <a:lnTo>
                    <a:pt x="3960" y="2793"/>
                  </a:lnTo>
                  <a:lnTo>
                    <a:pt x="3945" y="2800"/>
                  </a:lnTo>
                  <a:lnTo>
                    <a:pt x="3929" y="2806"/>
                  </a:lnTo>
                  <a:lnTo>
                    <a:pt x="3913" y="2811"/>
                  </a:lnTo>
                  <a:lnTo>
                    <a:pt x="3894" y="2816"/>
                  </a:lnTo>
                  <a:lnTo>
                    <a:pt x="3877" y="2821"/>
                  </a:lnTo>
                  <a:lnTo>
                    <a:pt x="3859" y="2825"/>
                  </a:lnTo>
                  <a:lnTo>
                    <a:pt x="3840" y="2828"/>
                  </a:lnTo>
                  <a:lnTo>
                    <a:pt x="3820" y="2831"/>
                  </a:lnTo>
                  <a:lnTo>
                    <a:pt x="3801" y="2833"/>
                  </a:lnTo>
                  <a:lnTo>
                    <a:pt x="3781" y="2834"/>
                  </a:lnTo>
                  <a:lnTo>
                    <a:pt x="3759" y="2835"/>
                  </a:lnTo>
                  <a:lnTo>
                    <a:pt x="3739" y="2835"/>
                  </a:lnTo>
                  <a:lnTo>
                    <a:pt x="3716" y="2835"/>
                  </a:lnTo>
                  <a:lnTo>
                    <a:pt x="3693" y="2834"/>
                  </a:lnTo>
                  <a:lnTo>
                    <a:pt x="3672" y="2832"/>
                  </a:lnTo>
                  <a:lnTo>
                    <a:pt x="3652" y="2829"/>
                  </a:lnTo>
                  <a:lnTo>
                    <a:pt x="3632" y="2825"/>
                  </a:lnTo>
                  <a:lnTo>
                    <a:pt x="3615" y="2821"/>
                  </a:lnTo>
                  <a:lnTo>
                    <a:pt x="3598" y="2816"/>
                  </a:lnTo>
                  <a:lnTo>
                    <a:pt x="3583" y="2811"/>
                  </a:lnTo>
                  <a:lnTo>
                    <a:pt x="3569" y="2806"/>
                  </a:lnTo>
                  <a:lnTo>
                    <a:pt x="3556" y="2802"/>
                  </a:lnTo>
                  <a:lnTo>
                    <a:pt x="3546" y="2797"/>
                  </a:lnTo>
                  <a:lnTo>
                    <a:pt x="3536" y="2792"/>
                  </a:lnTo>
                  <a:lnTo>
                    <a:pt x="3521" y="2783"/>
                  </a:lnTo>
                  <a:lnTo>
                    <a:pt x="3511" y="2776"/>
                  </a:lnTo>
                  <a:lnTo>
                    <a:pt x="3504" y="2770"/>
                  </a:lnTo>
                  <a:lnTo>
                    <a:pt x="3500" y="2764"/>
                  </a:lnTo>
                  <a:lnTo>
                    <a:pt x="3496" y="2756"/>
                  </a:lnTo>
                  <a:lnTo>
                    <a:pt x="3494" y="2744"/>
                  </a:lnTo>
                  <a:lnTo>
                    <a:pt x="3493" y="2738"/>
                  </a:lnTo>
                  <a:lnTo>
                    <a:pt x="3492" y="2730"/>
                  </a:lnTo>
                  <a:lnTo>
                    <a:pt x="3491" y="2723"/>
                  </a:lnTo>
                  <a:lnTo>
                    <a:pt x="3490" y="2714"/>
                  </a:lnTo>
                  <a:lnTo>
                    <a:pt x="3490" y="2704"/>
                  </a:lnTo>
                  <a:lnTo>
                    <a:pt x="3490" y="2694"/>
                  </a:lnTo>
                  <a:lnTo>
                    <a:pt x="3489" y="2682"/>
                  </a:lnTo>
                  <a:lnTo>
                    <a:pt x="3489" y="2668"/>
                  </a:lnTo>
                  <a:lnTo>
                    <a:pt x="3490" y="2654"/>
                  </a:lnTo>
                  <a:lnTo>
                    <a:pt x="3491" y="2642"/>
                  </a:lnTo>
                  <a:lnTo>
                    <a:pt x="3492" y="2633"/>
                  </a:lnTo>
                  <a:lnTo>
                    <a:pt x="3495" y="2627"/>
                  </a:lnTo>
                  <a:lnTo>
                    <a:pt x="3498" y="2622"/>
                  </a:lnTo>
                  <a:lnTo>
                    <a:pt x="3502" y="2619"/>
                  </a:lnTo>
                  <a:lnTo>
                    <a:pt x="3506" y="2617"/>
                  </a:lnTo>
                  <a:lnTo>
                    <a:pt x="3511" y="2616"/>
                  </a:lnTo>
                  <a:lnTo>
                    <a:pt x="3517" y="2617"/>
                  </a:lnTo>
                  <a:lnTo>
                    <a:pt x="3523" y="2618"/>
                  </a:lnTo>
                  <a:lnTo>
                    <a:pt x="3529" y="2621"/>
                  </a:lnTo>
                  <a:lnTo>
                    <a:pt x="3537" y="2625"/>
                  </a:lnTo>
                  <a:lnTo>
                    <a:pt x="3545" y="2630"/>
                  </a:lnTo>
                  <a:lnTo>
                    <a:pt x="3555" y="2635"/>
                  </a:lnTo>
                  <a:lnTo>
                    <a:pt x="3566" y="2640"/>
                  </a:lnTo>
                  <a:lnTo>
                    <a:pt x="3579" y="2646"/>
                  </a:lnTo>
                  <a:lnTo>
                    <a:pt x="3592" y="2652"/>
                  </a:lnTo>
                  <a:lnTo>
                    <a:pt x="3606" y="2657"/>
                  </a:lnTo>
                  <a:lnTo>
                    <a:pt x="3621" y="2662"/>
                  </a:lnTo>
                  <a:lnTo>
                    <a:pt x="3638" y="2667"/>
                  </a:lnTo>
                  <a:lnTo>
                    <a:pt x="3657" y="2671"/>
                  </a:lnTo>
                  <a:lnTo>
                    <a:pt x="3677" y="2674"/>
                  </a:lnTo>
                  <a:lnTo>
                    <a:pt x="3699" y="2676"/>
                  </a:lnTo>
                  <a:lnTo>
                    <a:pt x="3723" y="2676"/>
                  </a:lnTo>
                  <a:lnTo>
                    <a:pt x="3742" y="2676"/>
                  </a:lnTo>
                  <a:lnTo>
                    <a:pt x="3760" y="2674"/>
                  </a:lnTo>
                  <a:lnTo>
                    <a:pt x="3778" y="2671"/>
                  </a:lnTo>
                  <a:lnTo>
                    <a:pt x="3795" y="2667"/>
                  </a:lnTo>
                  <a:lnTo>
                    <a:pt x="3810" y="2662"/>
                  </a:lnTo>
                  <a:lnTo>
                    <a:pt x="3824" y="2656"/>
                  </a:lnTo>
                  <a:lnTo>
                    <a:pt x="3838" y="2648"/>
                  </a:lnTo>
                  <a:lnTo>
                    <a:pt x="3850" y="2640"/>
                  </a:lnTo>
                  <a:lnTo>
                    <a:pt x="3860" y="2631"/>
                  </a:lnTo>
                  <a:lnTo>
                    <a:pt x="3870" y="2621"/>
                  </a:lnTo>
                  <a:lnTo>
                    <a:pt x="3878" y="2609"/>
                  </a:lnTo>
                  <a:lnTo>
                    <a:pt x="3885" y="2597"/>
                  </a:lnTo>
                  <a:lnTo>
                    <a:pt x="3890" y="2585"/>
                  </a:lnTo>
                  <a:lnTo>
                    <a:pt x="3894" y="2571"/>
                  </a:lnTo>
                  <a:lnTo>
                    <a:pt x="3896" y="2558"/>
                  </a:lnTo>
                  <a:lnTo>
                    <a:pt x="3898" y="2542"/>
                  </a:lnTo>
                  <a:lnTo>
                    <a:pt x="3896" y="2526"/>
                  </a:lnTo>
                  <a:lnTo>
                    <a:pt x="3894" y="2511"/>
                  </a:lnTo>
                  <a:lnTo>
                    <a:pt x="3891" y="2497"/>
                  </a:lnTo>
                  <a:lnTo>
                    <a:pt x="3886" y="2483"/>
                  </a:lnTo>
                  <a:lnTo>
                    <a:pt x="3879" y="2470"/>
                  </a:lnTo>
                  <a:lnTo>
                    <a:pt x="3871" y="2458"/>
                  </a:lnTo>
                  <a:lnTo>
                    <a:pt x="3862" y="2447"/>
                  </a:lnTo>
                  <a:lnTo>
                    <a:pt x="3850" y="2438"/>
                  </a:lnTo>
                  <a:lnTo>
                    <a:pt x="3838" y="2429"/>
                  </a:lnTo>
                  <a:lnTo>
                    <a:pt x="3822" y="2422"/>
                  </a:lnTo>
                  <a:lnTo>
                    <a:pt x="3806" y="2415"/>
                  </a:lnTo>
                  <a:lnTo>
                    <a:pt x="3789" y="2409"/>
                  </a:lnTo>
                  <a:lnTo>
                    <a:pt x="3768" y="2404"/>
                  </a:lnTo>
                  <a:lnTo>
                    <a:pt x="3747" y="2401"/>
                  </a:lnTo>
                  <a:lnTo>
                    <a:pt x="3724" y="2400"/>
                  </a:lnTo>
                  <a:lnTo>
                    <a:pt x="3698" y="2399"/>
                  </a:lnTo>
                  <a:lnTo>
                    <a:pt x="3597" y="2399"/>
                  </a:lnTo>
                  <a:lnTo>
                    <a:pt x="3588" y="2398"/>
                  </a:lnTo>
                  <a:lnTo>
                    <a:pt x="3580" y="2396"/>
                  </a:lnTo>
                  <a:lnTo>
                    <a:pt x="3576" y="2394"/>
                  </a:lnTo>
                  <a:lnTo>
                    <a:pt x="3573" y="2392"/>
                  </a:lnTo>
                  <a:lnTo>
                    <a:pt x="3571" y="2389"/>
                  </a:lnTo>
                  <a:lnTo>
                    <a:pt x="3569" y="2385"/>
                  </a:lnTo>
                  <a:lnTo>
                    <a:pt x="3567" y="2381"/>
                  </a:lnTo>
                  <a:lnTo>
                    <a:pt x="3565" y="2376"/>
                  </a:lnTo>
                  <a:lnTo>
                    <a:pt x="3564" y="2370"/>
                  </a:lnTo>
                  <a:lnTo>
                    <a:pt x="3563" y="2363"/>
                  </a:lnTo>
                  <a:lnTo>
                    <a:pt x="3563" y="2355"/>
                  </a:lnTo>
                  <a:lnTo>
                    <a:pt x="3563" y="2346"/>
                  </a:lnTo>
                  <a:lnTo>
                    <a:pt x="3562" y="2335"/>
                  </a:lnTo>
                  <a:lnTo>
                    <a:pt x="3562" y="2324"/>
                  </a:lnTo>
                  <a:lnTo>
                    <a:pt x="3563" y="2314"/>
                  </a:lnTo>
                  <a:lnTo>
                    <a:pt x="3563" y="2305"/>
                  </a:lnTo>
                  <a:lnTo>
                    <a:pt x="3563" y="2297"/>
                  </a:lnTo>
                  <a:lnTo>
                    <a:pt x="3564" y="2290"/>
                  </a:lnTo>
                  <a:lnTo>
                    <a:pt x="3565" y="2284"/>
                  </a:lnTo>
                  <a:lnTo>
                    <a:pt x="3566" y="2278"/>
                  </a:lnTo>
                  <a:lnTo>
                    <a:pt x="3567" y="2272"/>
                  </a:lnTo>
                  <a:lnTo>
                    <a:pt x="3569" y="2267"/>
                  </a:lnTo>
                  <a:lnTo>
                    <a:pt x="3571" y="2264"/>
                  </a:lnTo>
                  <a:lnTo>
                    <a:pt x="3574" y="2261"/>
                  </a:lnTo>
                  <a:lnTo>
                    <a:pt x="3578" y="2258"/>
                  </a:lnTo>
                  <a:lnTo>
                    <a:pt x="3581" y="2256"/>
                  </a:lnTo>
                  <a:lnTo>
                    <a:pt x="3587" y="2254"/>
                  </a:lnTo>
                  <a:lnTo>
                    <a:pt x="3595" y="2253"/>
                  </a:lnTo>
                  <a:lnTo>
                    <a:pt x="3698" y="2253"/>
                  </a:lnTo>
                  <a:lnTo>
                    <a:pt x="3720" y="2252"/>
                  </a:lnTo>
                  <a:lnTo>
                    <a:pt x="3740" y="2251"/>
                  </a:lnTo>
                  <a:lnTo>
                    <a:pt x="3759" y="2248"/>
                  </a:lnTo>
                  <a:lnTo>
                    <a:pt x="3778" y="2244"/>
                  </a:lnTo>
                  <a:lnTo>
                    <a:pt x="3794" y="2239"/>
                  </a:lnTo>
                  <a:lnTo>
                    <a:pt x="3809" y="2233"/>
                  </a:lnTo>
                  <a:lnTo>
                    <a:pt x="3823" y="2226"/>
                  </a:lnTo>
                  <a:lnTo>
                    <a:pt x="3836" y="2218"/>
                  </a:lnTo>
                  <a:lnTo>
                    <a:pt x="3847" y="2209"/>
                  </a:lnTo>
                  <a:lnTo>
                    <a:pt x="3856" y="2198"/>
                  </a:lnTo>
                  <a:lnTo>
                    <a:pt x="3864" y="2188"/>
                  </a:lnTo>
                  <a:lnTo>
                    <a:pt x="3871" y="2176"/>
                  </a:lnTo>
                  <a:lnTo>
                    <a:pt x="3876" y="2163"/>
                  </a:lnTo>
                  <a:lnTo>
                    <a:pt x="3880" y="2150"/>
                  </a:lnTo>
                  <a:lnTo>
                    <a:pt x="3882" y="2134"/>
                  </a:lnTo>
                  <a:lnTo>
                    <a:pt x="3883" y="2119"/>
                  </a:lnTo>
                  <a:lnTo>
                    <a:pt x="3883" y="2106"/>
                  </a:lnTo>
                  <a:lnTo>
                    <a:pt x="3881" y="2094"/>
                  </a:lnTo>
                  <a:lnTo>
                    <a:pt x="3878" y="2082"/>
                  </a:lnTo>
                  <a:lnTo>
                    <a:pt x="3875" y="2071"/>
                  </a:lnTo>
                  <a:lnTo>
                    <a:pt x="3870" y="2060"/>
                  </a:lnTo>
                  <a:lnTo>
                    <a:pt x="3864" y="2050"/>
                  </a:lnTo>
                  <a:lnTo>
                    <a:pt x="3857" y="2041"/>
                  </a:lnTo>
                  <a:lnTo>
                    <a:pt x="3849" y="2033"/>
                  </a:lnTo>
                  <a:lnTo>
                    <a:pt x="3840" y="2026"/>
                  </a:lnTo>
                  <a:lnTo>
                    <a:pt x="3828" y="2020"/>
                  </a:lnTo>
                  <a:lnTo>
                    <a:pt x="3816" y="2015"/>
                  </a:lnTo>
                  <a:lnTo>
                    <a:pt x="3804" y="2010"/>
                  </a:lnTo>
                  <a:lnTo>
                    <a:pt x="3789" y="2006"/>
                  </a:lnTo>
                  <a:lnTo>
                    <a:pt x="3774" y="2004"/>
                  </a:lnTo>
                  <a:lnTo>
                    <a:pt x="3756" y="2001"/>
                  </a:lnTo>
                  <a:lnTo>
                    <a:pt x="3739" y="2001"/>
                  </a:lnTo>
                  <a:lnTo>
                    <a:pt x="3717" y="2001"/>
                  </a:lnTo>
                  <a:lnTo>
                    <a:pt x="3696" y="2004"/>
                  </a:lnTo>
                  <a:lnTo>
                    <a:pt x="3677" y="2007"/>
                  </a:lnTo>
                  <a:lnTo>
                    <a:pt x="3659" y="2011"/>
                  </a:lnTo>
                  <a:lnTo>
                    <a:pt x="3642" y="2016"/>
                  </a:lnTo>
                  <a:lnTo>
                    <a:pt x="3625" y="2021"/>
                  </a:lnTo>
                  <a:lnTo>
                    <a:pt x="3611" y="2026"/>
                  </a:lnTo>
                  <a:lnTo>
                    <a:pt x="3597" y="2032"/>
                  </a:lnTo>
                  <a:lnTo>
                    <a:pt x="3585" y="2037"/>
                  </a:lnTo>
                  <a:lnTo>
                    <a:pt x="3572" y="2042"/>
                  </a:lnTo>
                  <a:lnTo>
                    <a:pt x="3562" y="2047"/>
                  </a:lnTo>
                  <a:lnTo>
                    <a:pt x="3552" y="2052"/>
                  </a:lnTo>
                  <a:lnTo>
                    <a:pt x="3544" y="2057"/>
                  </a:lnTo>
                  <a:lnTo>
                    <a:pt x="3537" y="2060"/>
                  </a:lnTo>
                  <a:lnTo>
                    <a:pt x="3531" y="2062"/>
                  </a:lnTo>
                  <a:lnTo>
                    <a:pt x="3526" y="2062"/>
                  </a:lnTo>
                  <a:lnTo>
                    <a:pt x="3521" y="2061"/>
                  </a:lnTo>
                  <a:lnTo>
                    <a:pt x="3517" y="2059"/>
                  </a:lnTo>
                  <a:lnTo>
                    <a:pt x="3514" y="2055"/>
                  </a:lnTo>
                  <a:lnTo>
                    <a:pt x="3510" y="2049"/>
                  </a:lnTo>
                  <a:lnTo>
                    <a:pt x="3507" y="2040"/>
                  </a:lnTo>
                  <a:lnTo>
                    <a:pt x="3506" y="2028"/>
                  </a:lnTo>
                  <a:lnTo>
                    <a:pt x="3505" y="2021"/>
                  </a:lnTo>
                  <a:lnTo>
                    <a:pt x="3505" y="2013"/>
                  </a:lnTo>
                  <a:lnTo>
                    <a:pt x="3505" y="2004"/>
                  </a:lnTo>
                  <a:lnTo>
                    <a:pt x="3505" y="1993"/>
                  </a:lnTo>
                  <a:lnTo>
                    <a:pt x="3505" y="1979"/>
                  </a:lnTo>
                  <a:lnTo>
                    <a:pt x="3505" y="1966"/>
                  </a:lnTo>
                  <a:lnTo>
                    <a:pt x="3506" y="1954"/>
                  </a:lnTo>
                  <a:lnTo>
                    <a:pt x="3508" y="1943"/>
                  </a:lnTo>
                  <a:lnTo>
                    <a:pt x="3511" y="1933"/>
                  </a:lnTo>
                  <a:lnTo>
                    <a:pt x="3515" y="1925"/>
                  </a:lnTo>
                  <a:lnTo>
                    <a:pt x="3520" y="1917"/>
                  </a:lnTo>
                  <a:lnTo>
                    <a:pt x="3526" y="1909"/>
                  </a:lnTo>
                  <a:lnTo>
                    <a:pt x="3531" y="1906"/>
                  </a:lnTo>
                  <a:lnTo>
                    <a:pt x="3538" y="1901"/>
                  </a:lnTo>
                  <a:lnTo>
                    <a:pt x="3547" y="1896"/>
                  </a:lnTo>
                  <a:lnTo>
                    <a:pt x="3558" y="1891"/>
                  </a:lnTo>
                  <a:lnTo>
                    <a:pt x="3570" y="1885"/>
                  </a:lnTo>
                  <a:lnTo>
                    <a:pt x="3585" y="1879"/>
                  </a:lnTo>
                  <a:lnTo>
                    <a:pt x="3600" y="1874"/>
                  </a:lnTo>
                  <a:lnTo>
                    <a:pt x="3617" y="1869"/>
                  </a:lnTo>
                  <a:lnTo>
                    <a:pt x="3634" y="1864"/>
                  </a:lnTo>
                  <a:lnTo>
                    <a:pt x="3654" y="1859"/>
                  </a:lnTo>
                  <a:lnTo>
                    <a:pt x="3674" y="1855"/>
                  </a:lnTo>
                  <a:lnTo>
                    <a:pt x="3695" y="1852"/>
                  </a:lnTo>
                  <a:lnTo>
                    <a:pt x="3717" y="1849"/>
                  </a:lnTo>
                  <a:lnTo>
                    <a:pt x="3740" y="1847"/>
                  </a:lnTo>
                  <a:lnTo>
                    <a:pt x="3763" y="1846"/>
                  </a:lnTo>
                  <a:lnTo>
                    <a:pt x="3787" y="1845"/>
                  </a:lnTo>
                  <a:lnTo>
                    <a:pt x="3806" y="1846"/>
                  </a:lnTo>
                  <a:lnTo>
                    <a:pt x="3824" y="1846"/>
                  </a:lnTo>
                  <a:lnTo>
                    <a:pt x="3843" y="1848"/>
                  </a:lnTo>
                  <a:lnTo>
                    <a:pt x="3859" y="1849"/>
                  </a:lnTo>
                  <a:lnTo>
                    <a:pt x="3876" y="1852"/>
                  </a:lnTo>
                  <a:lnTo>
                    <a:pt x="3891" y="1854"/>
                  </a:lnTo>
                  <a:lnTo>
                    <a:pt x="3907" y="1857"/>
                  </a:lnTo>
                  <a:lnTo>
                    <a:pt x="3922" y="1861"/>
                  </a:lnTo>
                  <a:lnTo>
                    <a:pt x="3935" y="1865"/>
                  </a:lnTo>
                  <a:lnTo>
                    <a:pt x="3949" y="1871"/>
                  </a:lnTo>
                  <a:lnTo>
                    <a:pt x="3962" y="1876"/>
                  </a:lnTo>
                  <a:lnTo>
                    <a:pt x="3974" y="1882"/>
                  </a:lnTo>
                  <a:lnTo>
                    <a:pt x="3986" y="1888"/>
                  </a:lnTo>
                  <a:lnTo>
                    <a:pt x="3997" y="1894"/>
                  </a:lnTo>
                  <a:lnTo>
                    <a:pt x="4007" y="1901"/>
                  </a:lnTo>
                  <a:lnTo>
                    <a:pt x="4017" y="1908"/>
                  </a:lnTo>
                  <a:lnTo>
                    <a:pt x="4027" y="1916"/>
                  </a:lnTo>
                  <a:lnTo>
                    <a:pt x="4035" y="1924"/>
                  </a:lnTo>
                  <a:lnTo>
                    <a:pt x="4043" y="1933"/>
                  </a:lnTo>
                  <a:lnTo>
                    <a:pt x="4051" y="1943"/>
                  </a:lnTo>
                  <a:lnTo>
                    <a:pt x="4058" y="1953"/>
                  </a:lnTo>
                  <a:lnTo>
                    <a:pt x="4064" y="1963"/>
                  </a:lnTo>
                  <a:lnTo>
                    <a:pt x="4070" y="1973"/>
                  </a:lnTo>
                  <a:lnTo>
                    <a:pt x="4075" y="1984"/>
                  </a:lnTo>
                  <a:lnTo>
                    <a:pt x="4079" y="1995"/>
                  </a:lnTo>
                  <a:lnTo>
                    <a:pt x="4083" y="2007"/>
                  </a:lnTo>
                  <a:lnTo>
                    <a:pt x="4086" y="2019"/>
                  </a:lnTo>
                  <a:lnTo>
                    <a:pt x="4090" y="2032"/>
                  </a:lnTo>
                  <a:lnTo>
                    <a:pt x="4092" y="2045"/>
                  </a:lnTo>
                  <a:lnTo>
                    <a:pt x="4093" y="2058"/>
                  </a:lnTo>
                  <a:lnTo>
                    <a:pt x="4094" y="2072"/>
                  </a:lnTo>
                  <a:lnTo>
                    <a:pt x="4094" y="2087"/>
                  </a:lnTo>
                  <a:lnTo>
                    <a:pt x="4094" y="2109"/>
                  </a:lnTo>
                  <a:lnTo>
                    <a:pt x="4091" y="2130"/>
                  </a:lnTo>
                  <a:lnTo>
                    <a:pt x="4087" y="2151"/>
                  </a:lnTo>
                  <a:lnTo>
                    <a:pt x="4081" y="2170"/>
                  </a:lnTo>
                  <a:lnTo>
                    <a:pt x="4074" y="2188"/>
                  </a:lnTo>
                  <a:lnTo>
                    <a:pt x="4066" y="2205"/>
                  </a:lnTo>
                  <a:lnTo>
                    <a:pt x="4057" y="2221"/>
                  </a:lnTo>
                  <a:lnTo>
                    <a:pt x="4046" y="2236"/>
                  </a:lnTo>
                  <a:lnTo>
                    <a:pt x="4034" y="2250"/>
                  </a:lnTo>
                  <a:lnTo>
                    <a:pt x="4020" y="2262"/>
                  </a:lnTo>
                  <a:lnTo>
                    <a:pt x="4006" y="2275"/>
                  </a:lnTo>
                  <a:lnTo>
                    <a:pt x="3990" y="2285"/>
                  </a:lnTo>
                  <a:lnTo>
                    <a:pt x="3974" y="2294"/>
                  </a:lnTo>
                  <a:lnTo>
                    <a:pt x="3956" y="2301"/>
                  </a:lnTo>
                  <a:lnTo>
                    <a:pt x="3938" y="2308"/>
                  </a:lnTo>
                  <a:lnTo>
                    <a:pt x="3919" y="2313"/>
                  </a:lnTo>
                  <a:lnTo>
                    <a:pt x="3919" y="2314"/>
                  </a:lnTo>
                  <a:lnTo>
                    <a:pt x="3941" y="2318"/>
                  </a:lnTo>
                  <a:lnTo>
                    <a:pt x="3963" y="2323"/>
                  </a:lnTo>
                  <a:lnTo>
                    <a:pt x="3973" y="2326"/>
                  </a:lnTo>
                  <a:lnTo>
                    <a:pt x="3982" y="2330"/>
                  </a:lnTo>
                  <a:lnTo>
                    <a:pt x="3992" y="2334"/>
                  </a:lnTo>
                  <a:lnTo>
                    <a:pt x="4001" y="2339"/>
                  </a:lnTo>
                  <a:lnTo>
                    <a:pt x="4019" y="2350"/>
                  </a:lnTo>
                  <a:lnTo>
                    <a:pt x="4036" y="2362"/>
                  </a:lnTo>
                  <a:lnTo>
                    <a:pt x="4051" y="2375"/>
                  </a:lnTo>
                  <a:lnTo>
                    <a:pt x="4065" y="2389"/>
                  </a:lnTo>
                  <a:lnTo>
                    <a:pt x="4077" y="2404"/>
                  </a:lnTo>
                  <a:lnTo>
                    <a:pt x="4088" y="2422"/>
                  </a:lnTo>
                  <a:lnTo>
                    <a:pt x="4099" y="2439"/>
                  </a:lnTo>
                  <a:lnTo>
                    <a:pt x="4107" y="2458"/>
                  </a:lnTo>
                  <a:lnTo>
                    <a:pt x="4113" y="2477"/>
                  </a:lnTo>
                  <a:lnTo>
                    <a:pt x="4118" y="2498"/>
                  </a:lnTo>
                  <a:lnTo>
                    <a:pt x="4121" y="2519"/>
                  </a:lnTo>
                  <a:lnTo>
                    <a:pt x="4122" y="2541"/>
                  </a:lnTo>
                  <a:close/>
                  <a:moveTo>
                    <a:pt x="5138" y="2329"/>
                  </a:moveTo>
                  <a:lnTo>
                    <a:pt x="5137" y="2359"/>
                  </a:lnTo>
                  <a:lnTo>
                    <a:pt x="5136" y="2387"/>
                  </a:lnTo>
                  <a:lnTo>
                    <a:pt x="5134" y="2415"/>
                  </a:lnTo>
                  <a:lnTo>
                    <a:pt x="5131" y="2442"/>
                  </a:lnTo>
                  <a:lnTo>
                    <a:pt x="5126" y="2468"/>
                  </a:lnTo>
                  <a:lnTo>
                    <a:pt x="5121" y="2494"/>
                  </a:lnTo>
                  <a:lnTo>
                    <a:pt x="5116" y="2518"/>
                  </a:lnTo>
                  <a:lnTo>
                    <a:pt x="5108" y="2541"/>
                  </a:lnTo>
                  <a:lnTo>
                    <a:pt x="5100" y="2565"/>
                  </a:lnTo>
                  <a:lnTo>
                    <a:pt x="5091" y="2587"/>
                  </a:lnTo>
                  <a:lnTo>
                    <a:pt x="5082" y="2608"/>
                  </a:lnTo>
                  <a:lnTo>
                    <a:pt x="5072" y="2629"/>
                  </a:lnTo>
                  <a:lnTo>
                    <a:pt x="5060" y="2648"/>
                  </a:lnTo>
                  <a:lnTo>
                    <a:pt x="5047" y="2666"/>
                  </a:lnTo>
                  <a:lnTo>
                    <a:pt x="5034" y="2685"/>
                  </a:lnTo>
                  <a:lnTo>
                    <a:pt x="5020" y="2701"/>
                  </a:lnTo>
                  <a:lnTo>
                    <a:pt x="5005" y="2717"/>
                  </a:lnTo>
                  <a:lnTo>
                    <a:pt x="4990" y="2731"/>
                  </a:lnTo>
                  <a:lnTo>
                    <a:pt x="4972" y="2745"/>
                  </a:lnTo>
                  <a:lnTo>
                    <a:pt x="4955" y="2759"/>
                  </a:lnTo>
                  <a:lnTo>
                    <a:pt x="4937" y="2771"/>
                  </a:lnTo>
                  <a:lnTo>
                    <a:pt x="4917" y="2781"/>
                  </a:lnTo>
                  <a:lnTo>
                    <a:pt x="4897" y="2791"/>
                  </a:lnTo>
                  <a:lnTo>
                    <a:pt x="4876" y="2800"/>
                  </a:lnTo>
                  <a:lnTo>
                    <a:pt x="4853" y="2808"/>
                  </a:lnTo>
                  <a:lnTo>
                    <a:pt x="4831" y="2815"/>
                  </a:lnTo>
                  <a:lnTo>
                    <a:pt x="4808" y="2822"/>
                  </a:lnTo>
                  <a:lnTo>
                    <a:pt x="4783" y="2827"/>
                  </a:lnTo>
                  <a:lnTo>
                    <a:pt x="4758" y="2830"/>
                  </a:lnTo>
                  <a:lnTo>
                    <a:pt x="4732" y="2833"/>
                  </a:lnTo>
                  <a:lnTo>
                    <a:pt x="4704" y="2835"/>
                  </a:lnTo>
                  <a:lnTo>
                    <a:pt x="4677" y="2835"/>
                  </a:lnTo>
                  <a:lnTo>
                    <a:pt x="4649" y="2835"/>
                  </a:lnTo>
                  <a:lnTo>
                    <a:pt x="4623" y="2833"/>
                  </a:lnTo>
                  <a:lnTo>
                    <a:pt x="4596" y="2831"/>
                  </a:lnTo>
                  <a:lnTo>
                    <a:pt x="4572" y="2828"/>
                  </a:lnTo>
                  <a:lnTo>
                    <a:pt x="4548" y="2824"/>
                  </a:lnTo>
                  <a:lnTo>
                    <a:pt x="4525" y="2819"/>
                  </a:lnTo>
                  <a:lnTo>
                    <a:pt x="4503" y="2812"/>
                  </a:lnTo>
                  <a:lnTo>
                    <a:pt x="4482" y="2806"/>
                  </a:lnTo>
                  <a:lnTo>
                    <a:pt x="4461" y="2798"/>
                  </a:lnTo>
                  <a:lnTo>
                    <a:pt x="4442" y="2789"/>
                  </a:lnTo>
                  <a:lnTo>
                    <a:pt x="4424" y="2780"/>
                  </a:lnTo>
                  <a:lnTo>
                    <a:pt x="4405" y="2769"/>
                  </a:lnTo>
                  <a:lnTo>
                    <a:pt x="4388" y="2758"/>
                  </a:lnTo>
                  <a:lnTo>
                    <a:pt x="4373" y="2744"/>
                  </a:lnTo>
                  <a:lnTo>
                    <a:pt x="4358" y="2731"/>
                  </a:lnTo>
                  <a:lnTo>
                    <a:pt x="4343" y="2717"/>
                  </a:lnTo>
                  <a:lnTo>
                    <a:pt x="4330" y="2702"/>
                  </a:lnTo>
                  <a:lnTo>
                    <a:pt x="4317" y="2685"/>
                  </a:lnTo>
                  <a:lnTo>
                    <a:pt x="4306" y="2667"/>
                  </a:lnTo>
                  <a:lnTo>
                    <a:pt x="4295" y="2649"/>
                  </a:lnTo>
                  <a:lnTo>
                    <a:pt x="4285" y="2630"/>
                  </a:lnTo>
                  <a:lnTo>
                    <a:pt x="4275" y="2608"/>
                  </a:lnTo>
                  <a:lnTo>
                    <a:pt x="4267" y="2587"/>
                  </a:lnTo>
                  <a:lnTo>
                    <a:pt x="4260" y="2565"/>
                  </a:lnTo>
                  <a:lnTo>
                    <a:pt x="4253" y="2541"/>
                  </a:lnTo>
                  <a:lnTo>
                    <a:pt x="4248" y="2516"/>
                  </a:lnTo>
                  <a:lnTo>
                    <a:pt x="4243" y="2491"/>
                  </a:lnTo>
                  <a:lnTo>
                    <a:pt x="4239" y="2464"/>
                  </a:lnTo>
                  <a:lnTo>
                    <a:pt x="4236" y="2436"/>
                  </a:lnTo>
                  <a:lnTo>
                    <a:pt x="4234" y="2407"/>
                  </a:lnTo>
                  <a:lnTo>
                    <a:pt x="4233" y="2377"/>
                  </a:lnTo>
                  <a:lnTo>
                    <a:pt x="4233" y="2347"/>
                  </a:lnTo>
                  <a:lnTo>
                    <a:pt x="4233" y="2317"/>
                  </a:lnTo>
                  <a:lnTo>
                    <a:pt x="4234" y="2290"/>
                  </a:lnTo>
                  <a:lnTo>
                    <a:pt x="4237" y="2262"/>
                  </a:lnTo>
                  <a:lnTo>
                    <a:pt x="4240" y="2236"/>
                  </a:lnTo>
                  <a:lnTo>
                    <a:pt x="4244" y="2211"/>
                  </a:lnTo>
                  <a:lnTo>
                    <a:pt x="4249" y="2185"/>
                  </a:lnTo>
                  <a:lnTo>
                    <a:pt x="4255" y="2161"/>
                  </a:lnTo>
                  <a:lnTo>
                    <a:pt x="4262" y="2137"/>
                  </a:lnTo>
                  <a:lnTo>
                    <a:pt x="4270" y="2115"/>
                  </a:lnTo>
                  <a:lnTo>
                    <a:pt x="4278" y="2093"/>
                  </a:lnTo>
                  <a:lnTo>
                    <a:pt x="4289" y="2072"/>
                  </a:lnTo>
                  <a:lnTo>
                    <a:pt x="4299" y="2052"/>
                  </a:lnTo>
                  <a:lnTo>
                    <a:pt x="4310" y="2033"/>
                  </a:lnTo>
                  <a:lnTo>
                    <a:pt x="4322" y="2014"/>
                  </a:lnTo>
                  <a:lnTo>
                    <a:pt x="4335" y="1996"/>
                  </a:lnTo>
                  <a:lnTo>
                    <a:pt x="4350" y="1980"/>
                  </a:lnTo>
                  <a:lnTo>
                    <a:pt x="4365" y="1964"/>
                  </a:lnTo>
                  <a:lnTo>
                    <a:pt x="4381" y="1950"/>
                  </a:lnTo>
                  <a:lnTo>
                    <a:pt x="4397" y="1936"/>
                  </a:lnTo>
                  <a:lnTo>
                    <a:pt x="4416" y="1922"/>
                  </a:lnTo>
                  <a:lnTo>
                    <a:pt x="4434" y="1910"/>
                  </a:lnTo>
                  <a:lnTo>
                    <a:pt x="4453" y="1899"/>
                  </a:lnTo>
                  <a:lnTo>
                    <a:pt x="4474" y="1889"/>
                  </a:lnTo>
                  <a:lnTo>
                    <a:pt x="4495" y="1880"/>
                  </a:lnTo>
                  <a:lnTo>
                    <a:pt x="4516" y="1872"/>
                  </a:lnTo>
                  <a:lnTo>
                    <a:pt x="4540" y="1864"/>
                  </a:lnTo>
                  <a:lnTo>
                    <a:pt x="4563" y="1859"/>
                  </a:lnTo>
                  <a:lnTo>
                    <a:pt x="4587" y="1854"/>
                  </a:lnTo>
                  <a:lnTo>
                    <a:pt x="4613" y="1850"/>
                  </a:lnTo>
                  <a:lnTo>
                    <a:pt x="4639" y="1847"/>
                  </a:lnTo>
                  <a:lnTo>
                    <a:pt x="4667" y="1846"/>
                  </a:lnTo>
                  <a:lnTo>
                    <a:pt x="4694" y="1845"/>
                  </a:lnTo>
                  <a:lnTo>
                    <a:pt x="4721" y="1846"/>
                  </a:lnTo>
                  <a:lnTo>
                    <a:pt x="4747" y="1847"/>
                  </a:lnTo>
                  <a:lnTo>
                    <a:pt x="4772" y="1849"/>
                  </a:lnTo>
                  <a:lnTo>
                    <a:pt x="4797" y="1852"/>
                  </a:lnTo>
                  <a:lnTo>
                    <a:pt x="4820" y="1856"/>
                  </a:lnTo>
                  <a:lnTo>
                    <a:pt x="4843" y="1861"/>
                  </a:lnTo>
                  <a:lnTo>
                    <a:pt x="4865" y="1868"/>
                  </a:lnTo>
                  <a:lnTo>
                    <a:pt x="4886" y="1875"/>
                  </a:lnTo>
                  <a:lnTo>
                    <a:pt x="4906" y="1882"/>
                  </a:lnTo>
                  <a:lnTo>
                    <a:pt x="4926" y="1891"/>
                  </a:lnTo>
                  <a:lnTo>
                    <a:pt x="4945" y="1900"/>
                  </a:lnTo>
                  <a:lnTo>
                    <a:pt x="4962" y="1911"/>
                  </a:lnTo>
                  <a:lnTo>
                    <a:pt x="4979" y="1922"/>
                  </a:lnTo>
                  <a:lnTo>
                    <a:pt x="4996" y="1935"/>
                  </a:lnTo>
                  <a:lnTo>
                    <a:pt x="5011" y="1949"/>
                  </a:lnTo>
                  <a:lnTo>
                    <a:pt x="5025" y="1963"/>
                  </a:lnTo>
                  <a:lnTo>
                    <a:pt x="5038" y="1978"/>
                  </a:lnTo>
                  <a:lnTo>
                    <a:pt x="5052" y="1994"/>
                  </a:lnTo>
                  <a:lnTo>
                    <a:pt x="5063" y="2012"/>
                  </a:lnTo>
                  <a:lnTo>
                    <a:pt x="5074" y="2031"/>
                  </a:lnTo>
                  <a:lnTo>
                    <a:pt x="5084" y="2050"/>
                  </a:lnTo>
                  <a:lnTo>
                    <a:pt x="5093" y="2071"/>
                  </a:lnTo>
                  <a:lnTo>
                    <a:pt x="5101" y="2092"/>
                  </a:lnTo>
                  <a:lnTo>
                    <a:pt x="5109" y="2114"/>
                  </a:lnTo>
                  <a:lnTo>
                    <a:pt x="5116" y="2137"/>
                  </a:lnTo>
                  <a:lnTo>
                    <a:pt x="5122" y="2162"/>
                  </a:lnTo>
                  <a:lnTo>
                    <a:pt x="5127" y="2187"/>
                  </a:lnTo>
                  <a:lnTo>
                    <a:pt x="5131" y="2214"/>
                  </a:lnTo>
                  <a:lnTo>
                    <a:pt x="5134" y="2241"/>
                  </a:lnTo>
                  <a:lnTo>
                    <a:pt x="5136" y="2269"/>
                  </a:lnTo>
                  <a:lnTo>
                    <a:pt x="5137" y="2299"/>
                  </a:lnTo>
                  <a:lnTo>
                    <a:pt x="5138" y="2329"/>
                  </a:lnTo>
                  <a:close/>
                  <a:moveTo>
                    <a:pt x="4934" y="2339"/>
                  </a:moveTo>
                  <a:lnTo>
                    <a:pt x="4933" y="2303"/>
                  </a:lnTo>
                  <a:lnTo>
                    <a:pt x="4931" y="2267"/>
                  </a:lnTo>
                  <a:lnTo>
                    <a:pt x="4928" y="2234"/>
                  </a:lnTo>
                  <a:lnTo>
                    <a:pt x="4922" y="2202"/>
                  </a:lnTo>
                  <a:lnTo>
                    <a:pt x="4918" y="2187"/>
                  </a:lnTo>
                  <a:lnTo>
                    <a:pt x="4915" y="2173"/>
                  </a:lnTo>
                  <a:lnTo>
                    <a:pt x="4910" y="2159"/>
                  </a:lnTo>
                  <a:lnTo>
                    <a:pt x="4906" y="2146"/>
                  </a:lnTo>
                  <a:lnTo>
                    <a:pt x="4900" y="2132"/>
                  </a:lnTo>
                  <a:lnTo>
                    <a:pt x="4895" y="2120"/>
                  </a:lnTo>
                  <a:lnTo>
                    <a:pt x="4888" y="2108"/>
                  </a:lnTo>
                  <a:lnTo>
                    <a:pt x="4882" y="2097"/>
                  </a:lnTo>
                  <a:lnTo>
                    <a:pt x="4874" y="2086"/>
                  </a:lnTo>
                  <a:lnTo>
                    <a:pt x="4867" y="2077"/>
                  </a:lnTo>
                  <a:lnTo>
                    <a:pt x="4858" y="2066"/>
                  </a:lnTo>
                  <a:lnTo>
                    <a:pt x="4848" y="2058"/>
                  </a:lnTo>
                  <a:lnTo>
                    <a:pt x="4839" y="2050"/>
                  </a:lnTo>
                  <a:lnTo>
                    <a:pt x="4828" y="2042"/>
                  </a:lnTo>
                  <a:lnTo>
                    <a:pt x="4818" y="2035"/>
                  </a:lnTo>
                  <a:lnTo>
                    <a:pt x="4806" y="2029"/>
                  </a:lnTo>
                  <a:lnTo>
                    <a:pt x="4794" y="2024"/>
                  </a:lnTo>
                  <a:lnTo>
                    <a:pt x="4781" y="2019"/>
                  </a:lnTo>
                  <a:lnTo>
                    <a:pt x="4767" y="2015"/>
                  </a:lnTo>
                  <a:lnTo>
                    <a:pt x="4753" y="2011"/>
                  </a:lnTo>
                  <a:lnTo>
                    <a:pt x="4738" y="2009"/>
                  </a:lnTo>
                  <a:lnTo>
                    <a:pt x="4721" y="2007"/>
                  </a:lnTo>
                  <a:lnTo>
                    <a:pt x="4705" y="2006"/>
                  </a:lnTo>
                  <a:lnTo>
                    <a:pt x="4688" y="2005"/>
                  </a:lnTo>
                  <a:lnTo>
                    <a:pt x="4671" y="2006"/>
                  </a:lnTo>
                  <a:lnTo>
                    <a:pt x="4653" y="2007"/>
                  </a:lnTo>
                  <a:lnTo>
                    <a:pt x="4637" y="2009"/>
                  </a:lnTo>
                  <a:lnTo>
                    <a:pt x="4622" y="2012"/>
                  </a:lnTo>
                  <a:lnTo>
                    <a:pt x="4608" y="2016"/>
                  </a:lnTo>
                  <a:lnTo>
                    <a:pt x="4593" y="2020"/>
                  </a:lnTo>
                  <a:lnTo>
                    <a:pt x="4580" y="2026"/>
                  </a:lnTo>
                  <a:lnTo>
                    <a:pt x="4568" y="2032"/>
                  </a:lnTo>
                  <a:lnTo>
                    <a:pt x="4556" y="2039"/>
                  </a:lnTo>
                  <a:lnTo>
                    <a:pt x="4545" y="2046"/>
                  </a:lnTo>
                  <a:lnTo>
                    <a:pt x="4534" y="2054"/>
                  </a:lnTo>
                  <a:lnTo>
                    <a:pt x="4524" y="2063"/>
                  </a:lnTo>
                  <a:lnTo>
                    <a:pt x="4515" y="2073"/>
                  </a:lnTo>
                  <a:lnTo>
                    <a:pt x="4506" y="2083"/>
                  </a:lnTo>
                  <a:lnTo>
                    <a:pt x="4498" y="2093"/>
                  </a:lnTo>
                  <a:lnTo>
                    <a:pt x="4491" y="2104"/>
                  </a:lnTo>
                  <a:lnTo>
                    <a:pt x="4484" y="2115"/>
                  </a:lnTo>
                  <a:lnTo>
                    <a:pt x="4477" y="2127"/>
                  </a:lnTo>
                  <a:lnTo>
                    <a:pt x="4470" y="2140"/>
                  </a:lnTo>
                  <a:lnTo>
                    <a:pt x="4465" y="2153"/>
                  </a:lnTo>
                  <a:lnTo>
                    <a:pt x="4460" y="2166"/>
                  </a:lnTo>
                  <a:lnTo>
                    <a:pt x="4456" y="2180"/>
                  </a:lnTo>
                  <a:lnTo>
                    <a:pt x="4452" y="2194"/>
                  </a:lnTo>
                  <a:lnTo>
                    <a:pt x="4448" y="2209"/>
                  </a:lnTo>
                  <a:lnTo>
                    <a:pt x="4443" y="2240"/>
                  </a:lnTo>
                  <a:lnTo>
                    <a:pt x="4439" y="2271"/>
                  </a:lnTo>
                  <a:lnTo>
                    <a:pt x="4437" y="2303"/>
                  </a:lnTo>
                  <a:lnTo>
                    <a:pt x="4436" y="2336"/>
                  </a:lnTo>
                  <a:lnTo>
                    <a:pt x="4437" y="2375"/>
                  </a:lnTo>
                  <a:lnTo>
                    <a:pt x="4439" y="2411"/>
                  </a:lnTo>
                  <a:lnTo>
                    <a:pt x="4443" y="2445"/>
                  </a:lnTo>
                  <a:lnTo>
                    <a:pt x="4448" y="2477"/>
                  </a:lnTo>
                  <a:lnTo>
                    <a:pt x="4451" y="2493"/>
                  </a:lnTo>
                  <a:lnTo>
                    <a:pt x="4455" y="2507"/>
                  </a:lnTo>
                  <a:lnTo>
                    <a:pt x="4459" y="2521"/>
                  </a:lnTo>
                  <a:lnTo>
                    <a:pt x="4464" y="2535"/>
                  </a:lnTo>
                  <a:lnTo>
                    <a:pt x="4469" y="2549"/>
                  </a:lnTo>
                  <a:lnTo>
                    <a:pt x="4476" y="2561"/>
                  </a:lnTo>
                  <a:lnTo>
                    <a:pt x="4482" y="2573"/>
                  </a:lnTo>
                  <a:lnTo>
                    <a:pt x="4488" y="2584"/>
                  </a:lnTo>
                  <a:lnTo>
                    <a:pt x="4496" y="2594"/>
                  </a:lnTo>
                  <a:lnTo>
                    <a:pt x="4503" y="2604"/>
                  </a:lnTo>
                  <a:lnTo>
                    <a:pt x="4512" y="2615"/>
                  </a:lnTo>
                  <a:lnTo>
                    <a:pt x="4521" y="2623"/>
                  </a:lnTo>
                  <a:lnTo>
                    <a:pt x="4530" y="2631"/>
                  </a:lnTo>
                  <a:lnTo>
                    <a:pt x="4541" y="2639"/>
                  </a:lnTo>
                  <a:lnTo>
                    <a:pt x="4552" y="2645"/>
                  </a:lnTo>
                  <a:lnTo>
                    <a:pt x="4564" y="2651"/>
                  </a:lnTo>
                  <a:lnTo>
                    <a:pt x="4576" y="2657"/>
                  </a:lnTo>
                  <a:lnTo>
                    <a:pt x="4588" y="2661"/>
                  </a:lnTo>
                  <a:lnTo>
                    <a:pt x="4603" y="2665"/>
                  </a:lnTo>
                  <a:lnTo>
                    <a:pt x="4617" y="2669"/>
                  </a:lnTo>
                  <a:lnTo>
                    <a:pt x="4632" y="2671"/>
                  </a:lnTo>
                  <a:lnTo>
                    <a:pt x="4648" y="2673"/>
                  </a:lnTo>
                  <a:lnTo>
                    <a:pt x="4666" y="2674"/>
                  </a:lnTo>
                  <a:lnTo>
                    <a:pt x="4683" y="2674"/>
                  </a:lnTo>
                  <a:lnTo>
                    <a:pt x="4700" y="2674"/>
                  </a:lnTo>
                  <a:lnTo>
                    <a:pt x="4717" y="2673"/>
                  </a:lnTo>
                  <a:lnTo>
                    <a:pt x="4733" y="2671"/>
                  </a:lnTo>
                  <a:lnTo>
                    <a:pt x="4748" y="2668"/>
                  </a:lnTo>
                  <a:lnTo>
                    <a:pt x="4763" y="2664"/>
                  </a:lnTo>
                  <a:lnTo>
                    <a:pt x="4776" y="2660"/>
                  </a:lnTo>
                  <a:lnTo>
                    <a:pt x="4789" y="2654"/>
                  </a:lnTo>
                  <a:lnTo>
                    <a:pt x="4803" y="2648"/>
                  </a:lnTo>
                  <a:lnTo>
                    <a:pt x="4814" y="2641"/>
                  </a:lnTo>
                  <a:lnTo>
                    <a:pt x="4825" y="2634"/>
                  </a:lnTo>
                  <a:lnTo>
                    <a:pt x="4835" y="2626"/>
                  </a:lnTo>
                  <a:lnTo>
                    <a:pt x="4845" y="2617"/>
                  </a:lnTo>
                  <a:lnTo>
                    <a:pt x="4855" y="2607"/>
                  </a:lnTo>
                  <a:lnTo>
                    <a:pt x="4864" y="2597"/>
                  </a:lnTo>
                  <a:lnTo>
                    <a:pt x="4872" y="2587"/>
                  </a:lnTo>
                  <a:lnTo>
                    <a:pt x="4880" y="2576"/>
                  </a:lnTo>
                  <a:lnTo>
                    <a:pt x="4887" y="2564"/>
                  </a:lnTo>
                  <a:lnTo>
                    <a:pt x="4893" y="2552"/>
                  </a:lnTo>
                  <a:lnTo>
                    <a:pt x="4899" y="2539"/>
                  </a:lnTo>
                  <a:lnTo>
                    <a:pt x="4905" y="2526"/>
                  </a:lnTo>
                  <a:lnTo>
                    <a:pt x="4910" y="2513"/>
                  </a:lnTo>
                  <a:lnTo>
                    <a:pt x="4914" y="2499"/>
                  </a:lnTo>
                  <a:lnTo>
                    <a:pt x="4918" y="2484"/>
                  </a:lnTo>
                  <a:lnTo>
                    <a:pt x="4922" y="2469"/>
                  </a:lnTo>
                  <a:lnTo>
                    <a:pt x="4927" y="2438"/>
                  </a:lnTo>
                  <a:lnTo>
                    <a:pt x="4931" y="2406"/>
                  </a:lnTo>
                  <a:lnTo>
                    <a:pt x="4933" y="2373"/>
                  </a:lnTo>
                  <a:lnTo>
                    <a:pt x="4934" y="233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33CC"/>
                </a:solidFill>
              </a:endParaRPr>
            </a:p>
          </p:txBody>
        </p:sp>
        <p:sp>
          <p:nvSpPr>
            <p:cNvPr id="34823" name="Freeform 7"/>
            <p:cNvSpPr>
              <a:spLocks noEditPoints="1"/>
            </p:cNvSpPr>
            <p:nvPr/>
          </p:nvSpPr>
          <p:spPr bwMode="auto">
            <a:xfrm>
              <a:off x="4644008" y="4077072"/>
              <a:ext cx="492125" cy="109537"/>
            </a:xfrm>
            <a:custGeom>
              <a:avLst/>
              <a:gdLst/>
              <a:ahLst/>
              <a:cxnLst>
                <a:cxn ang="0">
                  <a:pos x="598" y="881"/>
                </a:cxn>
                <a:cxn ang="0">
                  <a:pos x="340" y="960"/>
                </a:cxn>
                <a:cxn ang="0">
                  <a:pos x="5" y="927"/>
                </a:cxn>
                <a:cxn ang="0">
                  <a:pos x="13" y="23"/>
                </a:cxn>
                <a:cxn ang="0">
                  <a:pos x="415" y="13"/>
                </a:cxn>
                <a:cxn ang="0">
                  <a:pos x="569" y="80"/>
                </a:cxn>
                <a:cxn ang="0">
                  <a:pos x="634" y="218"/>
                </a:cxn>
                <a:cxn ang="0">
                  <a:pos x="583" y="392"/>
                </a:cxn>
                <a:cxn ang="0">
                  <a:pos x="610" y="491"/>
                </a:cxn>
                <a:cxn ang="0">
                  <a:pos x="692" y="673"/>
                </a:cxn>
                <a:cxn ang="0">
                  <a:pos x="374" y="163"/>
                </a:cxn>
                <a:cxn ang="0">
                  <a:pos x="367" y="388"/>
                </a:cxn>
                <a:cxn ang="0">
                  <a:pos x="441" y="271"/>
                </a:cxn>
                <a:cxn ang="0">
                  <a:pos x="409" y="555"/>
                </a:cxn>
                <a:cxn ang="0">
                  <a:pos x="400" y="803"/>
                </a:cxn>
                <a:cxn ang="0">
                  <a:pos x="491" y="680"/>
                </a:cxn>
                <a:cxn ang="0">
                  <a:pos x="1600" y="962"/>
                </a:cxn>
                <a:cxn ang="0">
                  <a:pos x="1449" y="961"/>
                </a:cxn>
                <a:cxn ang="0">
                  <a:pos x="928" y="946"/>
                </a:cxn>
                <a:cxn ang="0">
                  <a:pos x="801" y="964"/>
                </a:cxn>
                <a:cxn ang="0">
                  <a:pos x="750" y="910"/>
                </a:cxn>
                <a:cxn ang="0">
                  <a:pos x="1106" y="2"/>
                </a:cxn>
                <a:cxn ang="0">
                  <a:pos x="1279" y="4"/>
                </a:cxn>
                <a:cxn ang="0">
                  <a:pos x="1175" y="187"/>
                </a:cxn>
                <a:cxn ang="0">
                  <a:pos x="2474" y="956"/>
                </a:cxn>
                <a:cxn ang="0">
                  <a:pos x="2321" y="956"/>
                </a:cxn>
                <a:cxn ang="0">
                  <a:pos x="1943" y="937"/>
                </a:cxn>
                <a:cxn ang="0">
                  <a:pos x="1859" y="965"/>
                </a:cxn>
                <a:cxn ang="0">
                  <a:pos x="1751" y="943"/>
                </a:cxn>
                <a:cxn ang="0">
                  <a:pos x="1769" y="9"/>
                </a:cxn>
                <a:cxn ang="0">
                  <a:pos x="1922" y="9"/>
                </a:cxn>
                <a:cxn ang="0">
                  <a:pos x="2300" y="28"/>
                </a:cxn>
                <a:cxn ang="0">
                  <a:pos x="2384" y="0"/>
                </a:cxn>
                <a:cxn ang="0">
                  <a:pos x="2492" y="21"/>
                </a:cxn>
                <a:cxn ang="0">
                  <a:pos x="3466" y="955"/>
                </a:cxn>
                <a:cxn ang="0">
                  <a:pos x="3320" y="961"/>
                </a:cxn>
                <a:cxn ang="0">
                  <a:pos x="3288" y="402"/>
                </a:cxn>
                <a:cxn ang="0">
                  <a:pos x="3253" y="386"/>
                </a:cxn>
                <a:cxn ang="0">
                  <a:pos x="2865" y="955"/>
                </a:cxn>
                <a:cxn ang="0">
                  <a:pos x="2748" y="963"/>
                </a:cxn>
                <a:cxn ang="0">
                  <a:pos x="2704" y="26"/>
                </a:cxn>
                <a:cxn ang="0">
                  <a:pos x="2787" y="0"/>
                </a:cxn>
                <a:cxn ang="0">
                  <a:pos x="2895" y="20"/>
                </a:cxn>
                <a:cxn ang="0">
                  <a:pos x="2895" y="638"/>
                </a:cxn>
                <a:cxn ang="0">
                  <a:pos x="3311" y="16"/>
                </a:cxn>
                <a:cxn ang="0">
                  <a:pos x="3435" y="2"/>
                </a:cxn>
                <a:cxn ang="0">
                  <a:pos x="4349" y="935"/>
                </a:cxn>
                <a:cxn ang="0">
                  <a:pos x="4279" y="964"/>
                </a:cxn>
                <a:cxn ang="0">
                  <a:pos x="4160" y="948"/>
                </a:cxn>
                <a:cxn ang="0">
                  <a:pos x="3995" y="597"/>
                </a:cxn>
                <a:cxn ang="0">
                  <a:pos x="3839" y="940"/>
                </a:cxn>
                <a:cxn ang="0">
                  <a:pos x="3748" y="965"/>
                </a:cxn>
                <a:cxn ang="0">
                  <a:pos x="3633" y="941"/>
                </a:cxn>
                <a:cxn ang="0">
                  <a:pos x="3747" y="634"/>
                </a:cxn>
                <a:cxn ang="0">
                  <a:pos x="3863" y="524"/>
                </a:cxn>
                <a:cxn ang="0">
                  <a:pos x="3686" y="375"/>
                </a:cxn>
                <a:cxn ang="0">
                  <a:pos x="3697" y="172"/>
                </a:cxn>
                <a:cxn ang="0">
                  <a:pos x="3813" y="49"/>
                </a:cxn>
                <a:cxn ang="0">
                  <a:pos x="4059" y="4"/>
                </a:cxn>
                <a:cxn ang="0">
                  <a:pos x="4349" y="58"/>
                </a:cxn>
                <a:cxn ang="0">
                  <a:pos x="3912" y="192"/>
                </a:cxn>
                <a:cxn ang="0">
                  <a:pos x="3884" y="347"/>
                </a:cxn>
                <a:cxn ang="0">
                  <a:pos x="4054" y="431"/>
                </a:cxn>
              </a:cxnLst>
              <a:rect l="0" t="0" r="r" b="b"/>
              <a:pathLst>
                <a:path w="4349" h="965">
                  <a:moveTo>
                    <a:pt x="692" y="673"/>
                  </a:moveTo>
                  <a:lnTo>
                    <a:pt x="692" y="699"/>
                  </a:lnTo>
                  <a:lnTo>
                    <a:pt x="689" y="722"/>
                  </a:lnTo>
                  <a:lnTo>
                    <a:pt x="685" y="744"/>
                  </a:lnTo>
                  <a:lnTo>
                    <a:pt x="679" y="766"/>
                  </a:lnTo>
                  <a:lnTo>
                    <a:pt x="671" y="786"/>
                  </a:lnTo>
                  <a:lnTo>
                    <a:pt x="662" y="805"/>
                  </a:lnTo>
                  <a:lnTo>
                    <a:pt x="652" y="822"/>
                  </a:lnTo>
                  <a:lnTo>
                    <a:pt x="640" y="839"/>
                  </a:lnTo>
                  <a:lnTo>
                    <a:pt x="627" y="854"/>
                  </a:lnTo>
                  <a:lnTo>
                    <a:pt x="613" y="868"/>
                  </a:lnTo>
                  <a:lnTo>
                    <a:pt x="598" y="881"/>
                  </a:lnTo>
                  <a:lnTo>
                    <a:pt x="581" y="894"/>
                  </a:lnTo>
                  <a:lnTo>
                    <a:pt x="563" y="905"/>
                  </a:lnTo>
                  <a:lnTo>
                    <a:pt x="545" y="915"/>
                  </a:lnTo>
                  <a:lnTo>
                    <a:pt x="526" y="923"/>
                  </a:lnTo>
                  <a:lnTo>
                    <a:pt x="505" y="931"/>
                  </a:lnTo>
                  <a:lnTo>
                    <a:pt x="484" y="938"/>
                  </a:lnTo>
                  <a:lnTo>
                    <a:pt x="463" y="944"/>
                  </a:lnTo>
                  <a:lnTo>
                    <a:pt x="440" y="949"/>
                  </a:lnTo>
                  <a:lnTo>
                    <a:pt x="417" y="952"/>
                  </a:lnTo>
                  <a:lnTo>
                    <a:pt x="393" y="956"/>
                  </a:lnTo>
                  <a:lnTo>
                    <a:pt x="367" y="958"/>
                  </a:lnTo>
                  <a:lnTo>
                    <a:pt x="340" y="960"/>
                  </a:lnTo>
                  <a:lnTo>
                    <a:pt x="312" y="960"/>
                  </a:lnTo>
                  <a:lnTo>
                    <a:pt x="58" y="960"/>
                  </a:lnTo>
                  <a:lnTo>
                    <a:pt x="46" y="960"/>
                  </a:lnTo>
                  <a:lnTo>
                    <a:pt x="35" y="956"/>
                  </a:lnTo>
                  <a:lnTo>
                    <a:pt x="30" y="954"/>
                  </a:lnTo>
                  <a:lnTo>
                    <a:pt x="26" y="951"/>
                  </a:lnTo>
                  <a:lnTo>
                    <a:pt x="21" y="949"/>
                  </a:lnTo>
                  <a:lnTo>
                    <a:pt x="17" y="945"/>
                  </a:lnTo>
                  <a:lnTo>
                    <a:pt x="13" y="941"/>
                  </a:lnTo>
                  <a:lnTo>
                    <a:pt x="10" y="937"/>
                  </a:lnTo>
                  <a:lnTo>
                    <a:pt x="7" y="932"/>
                  </a:lnTo>
                  <a:lnTo>
                    <a:pt x="5" y="927"/>
                  </a:lnTo>
                  <a:lnTo>
                    <a:pt x="2" y="921"/>
                  </a:lnTo>
                  <a:lnTo>
                    <a:pt x="1" y="914"/>
                  </a:lnTo>
                  <a:lnTo>
                    <a:pt x="0" y="907"/>
                  </a:lnTo>
                  <a:lnTo>
                    <a:pt x="0" y="899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1" y="50"/>
                  </a:lnTo>
                  <a:lnTo>
                    <a:pt x="2" y="44"/>
                  </a:lnTo>
                  <a:lnTo>
                    <a:pt x="5" y="38"/>
                  </a:lnTo>
                  <a:lnTo>
                    <a:pt x="7" y="32"/>
                  </a:lnTo>
                  <a:lnTo>
                    <a:pt x="10" y="27"/>
                  </a:lnTo>
                  <a:lnTo>
                    <a:pt x="13" y="23"/>
                  </a:lnTo>
                  <a:lnTo>
                    <a:pt x="17" y="19"/>
                  </a:lnTo>
                  <a:lnTo>
                    <a:pt x="21" y="16"/>
                  </a:lnTo>
                  <a:lnTo>
                    <a:pt x="26" y="13"/>
                  </a:lnTo>
                  <a:lnTo>
                    <a:pt x="30" y="11"/>
                  </a:lnTo>
                  <a:lnTo>
                    <a:pt x="35" y="9"/>
                  </a:lnTo>
                  <a:lnTo>
                    <a:pt x="46" y="5"/>
                  </a:lnTo>
                  <a:lnTo>
                    <a:pt x="58" y="4"/>
                  </a:lnTo>
                  <a:lnTo>
                    <a:pt x="298" y="4"/>
                  </a:lnTo>
                  <a:lnTo>
                    <a:pt x="341" y="5"/>
                  </a:lnTo>
                  <a:lnTo>
                    <a:pt x="379" y="9"/>
                  </a:lnTo>
                  <a:lnTo>
                    <a:pt x="398" y="11"/>
                  </a:lnTo>
                  <a:lnTo>
                    <a:pt x="415" y="13"/>
                  </a:lnTo>
                  <a:lnTo>
                    <a:pt x="431" y="16"/>
                  </a:lnTo>
                  <a:lnTo>
                    <a:pt x="447" y="20"/>
                  </a:lnTo>
                  <a:lnTo>
                    <a:pt x="462" y="24"/>
                  </a:lnTo>
                  <a:lnTo>
                    <a:pt x="476" y="28"/>
                  </a:lnTo>
                  <a:lnTo>
                    <a:pt x="490" y="33"/>
                  </a:lnTo>
                  <a:lnTo>
                    <a:pt x="503" y="38"/>
                  </a:lnTo>
                  <a:lnTo>
                    <a:pt x="515" y="44"/>
                  </a:lnTo>
                  <a:lnTo>
                    <a:pt x="528" y="50"/>
                  </a:lnTo>
                  <a:lnTo>
                    <a:pt x="539" y="56"/>
                  </a:lnTo>
                  <a:lnTo>
                    <a:pt x="550" y="64"/>
                  </a:lnTo>
                  <a:lnTo>
                    <a:pt x="560" y="71"/>
                  </a:lnTo>
                  <a:lnTo>
                    <a:pt x="569" y="80"/>
                  </a:lnTo>
                  <a:lnTo>
                    <a:pt x="578" y="89"/>
                  </a:lnTo>
                  <a:lnTo>
                    <a:pt x="587" y="98"/>
                  </a:lnTo>
                  <a:lnTo>
                    <a:pt x="595" y="107"/>
                  </a:lnTo>
                  <a:lnTo>
                    <a:pt x="602" y="118"/>
                  </a:lnTo>
                  <a:lnTo>
                    <a:pt x="608" y="128"/>
                  </a:lnTo>
                  <a:lnTo>
                    <a:pt x="614" y="139"/>
                  </a:lnTo>
                  <a:lnTo>
                    <a:pt x="619" y="152"/>
                  </a:lnTo>
                  <a:lnTo>
                    <a:pt x="623" y="164"/>
                  </a:lnTo>
                  <a:lnTo>
                    <a:pt x="627" y="176"/>
                  </a:lnTo>
                  <a:lnTo>
                    <a:pt x="630" y="189"/>
                  </a:lnTo>
                  <a:lnTo>
                    <a:pt x="632" y="203"/>
                  </a:lnTo>
                  <a:lnTo>
                    <a:pt x="634" y="218"/>
                  </a:lnTo>
                  <a:lnTo>
                    <a:pt x="635" y="232"/>
                  </a:lnTo>
                  <a:lnTo>
                    <a:pt x="636" y="247"/>
                  </a:lnTo>
                  <a:lnTo>
                    <a:pt x="635" y="264"/>
                  </a:lnTo>
                  <a:lnTo>
                    <a:pt x="633" y="282"/>
                  </a:lnTo>
                  <a:lnTo>
                    <a:pt x="631" y="297"/>
                  </a:lnTo>
                  <a:lnTo>
                    <a:pt x="627" y="313"/>
                  </a:lnTo>
                  <a:lnTo>
                    <a:pt x="622" y="327"/>
                  </a:lnTo>
                  <a:lnTo>
                    <a:pt x="616" y="342"/>
                  </a:lnTo>
                  <a:lnTo>
                    <a:pt x="609" y="356"/>
                  </a:lnTo>
                  <a:lnTo>
                    <a:pt x="601" y="369"/>
                  </a:lnTo>
                  <a:lnTo>
                    <a:pt x="592" y="381"/>
                  </a:lnTo>
                  <a:lnTo>
                    <a:pt x="583" y="392"/>
                  </a:lnTo>
                  <a:lnTo>
                    <a:pt x="571" y="402"/>
                  </a:lnTo>
                  <a:lnTo>
                    <a:pt x="559" y="412"/>
                  </a:lnTo>
                  <a:lnTo>
                    <a:pt x="546" y="422"/>
                  </a:lnTo>
                  <a:lnTo>
                    <a:pt x="533" y="430"/>
                  </a:lnTo>
                  <a:lnTo>
                    <a:pt x="519" y="438"/>
                  </a:lnTo>
                  <a:lnTo>
                    <a:pt x="502" y="444"/>
                  </a:lnTo>
                  <a:lnTo>
                    <a:pt x="523" y="448"/>
                  </a:lnTo>
                  <a:lnTo>
                    <a:pt x="542" y="454"/>
                  </a:lnTo>
                  <a:lnTo>
                    <a:pt x="560" y="461"/>
                  </a:lnTo>
                  <a:lnTo>
                    <a:pt x="577" y="469"/>
                  </a:lnTo>
                  <a:lnTo>
                    <a:pt x="595" y="479"/>
                  </a:lnTo>
                  <a:lnTo>
                    <a:pt x="610" y="491"/>
                  </a:lnTo>
                  <a:lnTo>
                    <a:pt x="624" y="504"/>
                  </a:lnTo>
                  <a:lnTo>
                    <a:pt x="637" y="517"/>
                  </a:lnTo>
                  <a:lnTo>
                    <a:pt x="650" y="532"/>
                  </a:lnTo>
                  <a:lnTo>
                    <a:pt x="661" y="548"/>
                  </a:lnTo>
                  <a:lnTo>
                    <a:pt x="670" y="567"/>
                  </a:lnTo>
                  <a:lnTo>
                    <a:pt x="678" y="586"/>
                  </a:lnTo>
                  <a:lnTo>
                    <a:pt x="681" y="595"/>
                  </a:lnTo>
                  <a:lnTo>
                    <a:pt x="684" y="605"/>
                  </a:lnTo>
                  <a:lnTo>
                    <a:pt x="687" y="616"/>
                  </a:lnTo>
                  <a:lnTo>
                    <a:pt x="689" y="627"/>
                  </a:lnTo>
                  <a:lnTo>
                    <a:pt x="692" y="650"/>
                  </a:lnTo>
                  <a:lnTo>
                    <a:pt x="692" y="673"/>
                  </a:lnTo>
                  <a:close/>
                  <a:moveTo>
                    <a:pt x="441" y="271"/>
                  </a:moveTo>
                  <a:lnTo>
                    <a:pt x="441" y="257"/>
                  </a:lnTo>
                  <a:lnTo>
                    <a:pt x="439" y="244"/>
                  </a:lnTo>
                  <a:lnTo>
                    <a:pt x="436" y="231"/>
                  </a:lnTo>
                  <a:lnTo>
                    <a:pt x="432" y="220"/>
                  </a:lnTo>
                  <a:lnTo>
                    <a:pt x="428" y="208"/>
                  </a:lnTo>
                  <a:lnTo>
                    <a:pt x="421" y="198"/>
                  </a:lnTo>
                  <a:lnTo>
                    <a:pt x="414" y="189"/>
                  </a:lnTo>
                  <a:lnTo>
                    <a:pt x="406" y="181"/>
                  </a:lnTo>
                  <a:lnTo>
                    <a:pt x="397" y="174"/>
                  </a:lnTo>
                  <a:lnTo>
                    <a:pt x="386" y="168"/>
                  </a:lnTo>
                  <a:lnTo>
                    <a:pt x="374" y="163"/>
                  </a:lnTo>
                  <a:lnTo>
                    <a:pt x="361" y="158"/>
                  </a:lnTo>
                  <a:lnTo>
                    <a:pt x="347" y="155"/>
                  </a:lnTo>
                  <a:lnTo>
                    <a:pt x="330" y="152"/>
                  </a:lnTo>
                  <a:lnTo>
                    <a:pt x="310" y="151"/>
                  </a:lnTo>
                  <a:lnTo>
                    <a:pt x="289" y="150"/>
                  </a:lnTo>
                  <a:lnTo>
                    <a:pt x="190" y="150"/>
                  </a:lnTo>
                  <a:lnTo>
                    <a:pt x="190" y="398"/>
                  </a:lnTo>
                  <a:lnTo>
                    <a:pt x="300" y="398"/>
                  </a:lnTo>
                  <a:lnTo>
                    <a:pt x="319" y="397"/>
                  </a:lnTo>
                  <a:lnTo>
                    <a:pt x="338" y="395"/>
                  </a:lnTo>
                  <a:lnTo>
                    <a:pt x="353" y="392"/>
                  </a:lnTo>
                  <a:lnTo>
                    <a:pt x="367" y="388"/>
                  </a:lnTo>
                  <a:lnTo>
                    <a:pt x="379" y="383"/>
                  </a:lnTo>
                  <a:lnTo>
                    <a:pt x="390" y="376"/>
                  </a:lnTo>
                  <a:lnTo>
                    <a:pt x="400" y="369"/>
                  </a:lnTo>
                  <a:lnTo>
                    <a:pt x="409" y="361"/>
                  </a:lnTo>
                  <a:lnTo>
                    <a:pt x="416" y="352"/>
                  </a:lnTo>
                  <a:lnTo>
                    <a:pt x="423" y="342"/>
                  </a:lnTo>
                  <a:lnTo>
                    <a:pt x="429" y="331"/>
                  </a:lnTo>
                  <a:lnTo>
                    <a:pt x="433" y="320"/>
                  </a:lnTo>
                  <a:lnTo>
                    <a:pt x="437" y="308"/>
                  </a:lnTo>
                  <a:lnTo>
                    <a:pt x="439" y="296"/>
                  </a:lnTo>
                  <a:lnTo>
                    <a:pt x="441" y="284"/>
                  </a:lnTo>
                  <a:lnTo>
                    <a:pt x="441" y="271"/>
                  </a:lnTo>
                  <a:close/>
                  <a:moveTo>
                    <a:pt x="491" y="680"/>
                  </a:moveTo>
                  <a:lnTo>
                    <a:pt x="490" y="664"/>
                  </a:lnTo>
                  <a:lnTo>
                    <a:pt x="488" y="649"/>
                  </a:lnTo>
                  <a:lnTo>
                    <a:pt x="485" y="634"/>
                  </a:lnTo>
                  <a:lnTo>
                    <a:pt x="480" y="621"/>
                  </a:lnTo>
                  <a:lnTo>
                    <a:pt x="474" y="608"/>
                  </a:lnTo>
                  <a:lnTo>
                    <a:pt x="466" y="596"/>
                  </a:lnTo>
                  <a:lnTo>
                    <a:pt x="458" y="586"/>
                  </a:lnTo>
                  <a:lnTo>
                    <a:pt x="447" y="577"/>
                  </a:lnTo>
                  <a:lnTo>
                    <a:pt x="436" y="569"/>
                  </a:lnTo>
                  <a:lnTo>
                    <a:pt x="423" y="561"/>
                  </a:lnTo>
                  <a:lnTo>
                    <a:pt x="409" y="555"/>
                  </a:lnTo>
                  <a:lnTo>
                    <a:pt x="393" y="549"/>
                  </a:lnTo>
                  <a:lnTo>
                    <a:pt x="375" y="545"/>
                  </a:lnTo>
                  <a:lnTo>
                    <a:pt x="355" y="542"/>
                  </a:lnTo>
                  <a:lnTo>
                    <a:pt x="332" y="540"/>
                  </a:lnTo>
                  <a:lnTo>
                    <a:pt x="306" y="539"/>
                  </a:lnTo>
                  <a:lnTo>
                    <a:pt x="190" y="539"/>
                  </a:lnTo>
                  <a:lnTo>
                    <a:pt x="190" y="811"/>
                  </a:lnTo>
                  <a:lnTo>
                    <a:pt x="332" y="811"/>
                  </a:lnTo>
                  <a:lnTo>
                    <a:pt x="351" y="811"/>
                  </a:lnTo>
                  <a:lnTo>
                    <a:pt x="369" y="809"/>
                  </a:lnTo>
                  <a:lnTo>
                    <a:pt x="385" y="806"/>
                  </a:lnTo>
                  <a:lnTo>
                    <a:pt x="400" y="803"/>
                  </a:lnTo>
                  <a:lnTo>
                    <a:pt x="413" y="798"/>
                  </a:lnTo>
                  <a:lnTo>
                    <a:pt x="425" y="792"/>
                  </a:lnTo>
                  <a:lnTo>
                    <a:pt x="437" y="786"/>
                  </a:lnTo>
                  <a:lnTo>
                    <a:pt x="447" y="778"/>
                  </a:lnTo>
                  <a:lnTo>
                    <a:pt x="458" y="769"/>
                  </a:lnTo>
                  <a:lnTo>
                    <a:pt x="466" y="760"/>
                  </a:lnTo>
                  <a:lnTo>
                    <a:pt x="473" y="748"/>
                  </a:lnTo>
                  <a:lnTo>
                    <a:pt x="480" y="736"/>
                  </a:lnTo>
                  <a:lnTo>
                    <a:pt x="484" y="724"/>
                  </a:lnTo>
                  <a:lnTo>
                    <a:pt x="488" y="710"/>
                  </a:lnTo>
                  <a:lnTo>
                    <a:pt x="490" y="696"/>
                  </a:lnTo>
                  <a:lnTo>
                    <a:pt x="491" y="680"/>
                  </a:lnTo>
                  <a:close/>
                  <a:moveTo>
                    <a:pt x="1615" y="887"/>
                  </a:moveTo>
                  <a:lnTo>
                    <a:pt x="1619" y="901"/>
                  </a:lnTo>
                  <a:lnTo>
                    <a:pt x="1622" y="912"/>
                  </a:lnTo>
                  <a:lnTo>
                    <a:pt x="1624" y="921"/>
                  </a:lnTo>
                  <a:lnTo>
                    <a:pt x="1626" y="930"/>
                  </a:lnTo>
                  <a:lnTo>
                    <a:pt x="1626" y="937"/>
                  </a:lnTo>
                  <a:lnTo>
                    <a:pt x="1625" y="943"/>
                  </a:lnTo>
                  <a:lnTo>
                    <a:pt x="1623" y="948"/>
                  </a:lnTo>
                  <a:lnTo>
                    <a:pt x="1620" y="952"/>
                  </a:lnTo>
                  <a:lnTo>
                    <a:pt x="1615" y="956"/>
                  </a:lnTo>
                  <a:lnTo>
                    <a:pt x="1609" y="960"/>
                  </a:lnTo>
                  <a:lnTo>
                    <a:pt x="1600" y="962"/>
                  </a:lnTo>
                  <a:lnTo>
                    <a:pt x="1591" y="963"/>
                  </a:lnTo>
                  <a:lnTo>
                    <a:pt x="1579" y="964"/>
                  </a:lnTo>
                  <a:lnTo>
                    <a:pt x="1566" y="964"/>
                  </a:lnTo>
                  <a:lnTo>
                    <a:pt x="1551" y="965"/>
                  </a:lnTo>
                  <a:lnTo>
                    <a:pt x="1533" y="965"/>
                  </a:lnTo>
                  <a:lnTo>
                    <a:pt x="1516" y="965"/>
                  </a:lnTo>
                  <a:lnTo>
                    <a:pt x="1500" y="965"/>
                  </a:lnTo>
                  <a:lnTo>
                    <a:pt x="1487" y="964"/>
                  </a:lnTo>
                  <a:lnTo>
                    <a:pt x="1475" y="964"/>
                  </a:lnTo>
                  <a:lnTo>
                    <a:pt x="1465" y="963"/>
                  </a:lnTo>
                  <a:lnTo>
                    <a:pt x="1456" y="962"/>
                  </a:lnTo>
                  <a:lnTo>
                    <a:pt x="1449" y="961"/>
                  </a:lnTo>
                  <a:lnTo>
                    <a:pt x="1443" y="958"/>
                  </a:lnTo>
                  <a:lnTo>
                    <a:pt x="1438" y="957"/>
                  </a:lnTo>
                  <a:lnTo>
                    <a:pt x="1434" y="955"/>
                  </a:lnTo>
                  <a:lnTo>
                    <a:pt x="1430" y="952"/>
                  </a:lnTo>
                  <a:lnTo>
                    <a:pt x="1428" y="949"/>
                  </a:lnTo>
                  <a:lnTo>
                    <a:pt x="1424" y="942"/>
                  </a:lnTo>
                  <a:lnTo>
                    <a:pt x="1420" y="934"/>
                  </a:lnTo>
                  <a:lnTo>
                    <a:pt x="1356" y="742"/>
                  </a:lnTo>
                  <a:lnTo>
                    <a:pt x="996" y="742"/>
                  </a:lnTo>
                  <a:lnTo>
                    <a:pt x="936" y="929"/>
                  </a:lnTo>
                  <a:lnTo>
                    <a:pt x="932" y="938"/>
                  </a:lnTo>
                  <a:lnTo>
                    <a:pt x="928" y="946"/>
                  </a:lnTo>
                  <a:lnTo>
                    <a:pt x="925" y="949"/>
                  </a:lnTo>
                  <a:lnTo>
                    <a:pt x="922" y="952"/>
                  </a:lnTo>
                  <a:lnTo>
                    <a:pt x="918" y="955"/>
                  </a:lnTo>
                  <a:lnTo>
                    <a:pt x="913" y="957"/>
                  </a:lnTo>
                  <a:lnTo>
                    <a:pt x="899" y="961"/>
                  </a:lnTo>
                  <a:lnTo>
                    <a:pt x="882" y="963"/>
                  </a:lnTo>
                  <a:lnTo>
                    <a:pt x="872" y="964"/>
                  </a:lnTo>
                  <a:lnTo>
                    <a:pt x="860" y="965"/>
                  </a:lnTo>
                  <a:lnTo>
                    <a:pt x="846" y="965"/>
                  </a:lnTo>
                  <a:lnTo>
                    <a:pt x="831" y="965"/>
                  </a:lnTo>
                  <a:lnTo>
                    <a:pt x="815" y="965"/>
                  </a:lnTo>
                  <a:lnTo>
                    <a:pt x="801" y="964"/>
                  </a:lnTo>
                  <a:lnTo>
                    <a:pt x="789" y="964"/>
                  </a:lnTo>
                  <a:lnTo>
                    <a:pt x="778" y="963"/>
                  </a:lnTo>
                  <a:lnTo>
                    <a:pt x="768" y="961"/>
                  </a:lnTo>
                  <a:lnTo>
                    <a:pt x="761" y="958"/>
                  </a:lnTo>
                  <a:lnTo>
                    <a:pt x="755" y="955"/>
                  </a:lnTo>
                  <a:lnTo>
                    <a:pt x="751" y="951"/>
                  </a:lnTo>
                  <a:lnTo>
                    <a:pt x="748" y="946"/>
                  </a:lnTo>
                  <a:lnTo>
                    <a:pt x="746" y="941"/>
                  </a:lnTo>
                  <a:lnTo>
                    <a:pt x="745" y="935"/>
                  </a:lnTo>
                  <a:lnTo>
                    <a:pt x="746" y="927"/>
                  </a:lnTo>
                  <a:lnTo>
                    <a:pt x="747" y="919"/>
                  </a:lnTo>
                  <a:lnTo>
                    <a:pt x="750" y="910"/>
                  </a:lnTo>
                  <a:lnTo>
                    <a:pt x="753" y="899"/>
                  </a:lnTo>
                  <a:lnTo>
                    <a:pt x="757" y="886"/>
                  </a:lnTo>
                  <a:lnTo>
                    <a:pt x="1052" y="39"/>
                  </a:lnTo>
                  <a:lnTo>
                    <a:pt x="1057" y="27"/>
                  </a:lnTo>
                  <a:lnTo>
                    <a:pt x="1062" y="18"/>
                  </a:lnTo>
                  <a:lnTo>
                    <a:pt x="1066" y="15"/>
                  </a:lnTo>
                  <a:lnTo>
                    <a:pt x="1070" y="12"/>
                  </a:lnTo>
                  <a:lnTo>
                    <a:pt x="1075" y="9"/>
                  </a:lnTo>
                  <a:lnTo>
                    <a:pt x="1081" y="6"/>
                  </a:lnTo>
                  <a:lnTo>
                    <a:pt x="1088" y="4"/>
                  </a:lnTo>
                  <a:lnTo>
                    <a:pt x="1097" y="3"/>
                  </a:lnTo>
                  <a:lnTo>
                    <a:pt x="1106" y="2"/>
                  </a:lnTo>
                  <a:lnTo>
                    <a:pt x="1117" y="1"/>
                  </a:lnTo>
                  <a:lnTo>
                    <a:pt x="1129" y="0"/>
                  </a:lnTo>
                  <a:lnTo>
                    <a:pt x="1143" y="0"/>
                  </a:lnTo>
                  <a:lnTo>
                    <a:pt x="1160" y="0"/>
                  </a:lnTo>
                  <a:lnTo>
                    <a:pt x="1178" y="0"/>
                  </a:lnTo>
                  <a:lnTo>
                    <a:pt x="1198" y="0"/>
                  </a:lnTo>
                  <a:lnTo>
                    <a:pt x="1216" y="0"/>
                  </a:lnTo>
                  <a:lnTo>
                    <a:pt x="1233" y="0"/>
                  </a:lnTo>
                  <a:lnTo>
                    <a:pt x="1247" y="1"/>
                  </a:lnTo>
                  <a:lnTo>
                    <a:pt x="1259" y="2"/>
                  </a:lnTo>
                  <a:lnTo>
                    <a:pt x="1270" y="3"/>
                  </a:lnTo>
                  <a:lnTo>
                    <a:pt x="1279" y="4"/>
                  </a:lnTo>
                  <a:lnTo>
                    <a:pt x="1288" y="6"/>
                  </a:lnTo>
                  <a:lnTo>
                    <a:pt x="1294" y="9"/>
                  </a:lnTo>
                  <a:lnTo>
                    <a:pt x="1300" y="12"/>
                  </a:lnTo>
                  <a:lnTo>
                    <a:pt x="1305" y="15"/>
                  </a:lnTo>
                  <a:lnTo>
                    <a:pt x="1308" y="19"/>
                  </a:lnTo>
                  <a:lnTo>
                    <a:pt x="1311" y="23"/>
                  </a:lnTo>
                  <a:lnTo>
                    <a:pt x="1314" y="28"/>
                  </a:lnTo>
                  <a:lnTo>
                    <a:pt x="1316" y="34"/>
                  </a:lnTo>
                  <a:lnTo>
                    <a:pt x="1319" y="41"/>
                  </a:lnTo>
                  <a:lnTo>
                    <a:pt x="1615" y="887"/>
                  </a:lnTo>
                  <a:close/>
                  <a:moveTo>
                    <a:pt x="1176" y="187"/>
                  </a:moveTo>
                  <a:lnTo>
                    <a:pt x="1175" y="187"/>
                  </a:lnTo>
                  <a:lnTo>
                    <a:pt x="1040" y="593"/>
                  </a:lnTo>
                  <a:lnTo>
                    <a:pt x="1311" y="593"/>
                  </a:lnTo>
                  <a:lnTo>
                    <a:pt x="1176" y="187"/>
                  </a:lnTo>
                  <a:close/>
                  <a:moveTo>
                    <a:pt x="2494" y="933"/>
                  </a:moveTo>
                  <a:lnTo>
                    <a:pt x="2494" y="937"/>
                  </a:lnTo>
                  <a:lnTo>
                    <a:pt x="2493" y="940"/>
                  </a:lnTo>
                  <a:lnTo>
                    <a:pt x="2492" y="943"/>
                  </a:lnTo>
                  <a:lnTo>
                    <a:pt x="2490" y="946"/>
                  </a:lnTo>
                  <a:lnTo>
                    <a:pt x="2487" y="949"/>
                  </a:lnTo>
                  <a:lnTo>
                    <a:pt x="2483" y="952"/>
                  </a:lnTo>
                  <a:lnTo>
                    <a:pt x="2479" y="954"/>
                  </a:lnTo>
                  <a:lnTo>
                    <a:pt x="2474" y="956"/>
                  </a:lnTo>
                  <a:lnTo>
                    <a:pt x="2461" y="960"/>
                  </a:lnTo>
                  <a:lnTo>
                    <a:pt x="2445" y="963"/>
                  </a:lnTo>
                  <a:lnTo>
                    <a:pt x="2434" y="964"/>
                  </a:lnTo>
                  <a:lnTo>
                    <a:pt x="2423" y="964"/>
                  </a:lnTo>
                  <a:lnTo>
                    <a:pt x="2411" y="965"/>
                  </a:lnTo>
                  <a:lnTo>
                    <a:pt x="2398" y="965"/>
                  </a:lnTo>
                  <a:lnTo>
                    <a:pt x="2384" y="965"/>
                  </a:lnTo>
                  <a:lnTo>
                    <a:pt x="2371" y="964"/>
                  </a:lnTo>
                  <a:lnTo>
                    <a:pt x="2360" y="964"/>
                  </a:lnTo>
                  <a:lnTo>
                    <a:pt x="2350" y="963"/>
                  </a:lnTo>
                  <a:lnTo>
                    <a:pt x="2334" y="960"/>
                  </a:lnTo>
                  <a:lnTo>
                    <a:pt x="2321" y="956"/>
                  </a:lnTo>
                  <a:lnTo>
                    <a:pt x="2316" y="954"/>
                  </a:lnTo>
                  <a:lnTo>
                    <a:pt x="2312" y="952"/>
                  </a:lnTo>
                  <a:lnTo>
                    <a:pt x="2307" y="949"/>
                  </a:lnTo>
                  <a:lnTo>
                    <a:pt x="2305" y="946"/>
                  </a:lnTo>
                  <a:lnTo>
                    <a:pt x="2303" y="943"/>
                  </a:lnTo>
                  <a:lnTo>
                    <a:pt x="2301" y="940"/>
                  </a:lnTo>
                  <a:lnTo>
                    <a:pt x="2300" y="937"/>
                  </a:lnTo>
                  <a:lnTo>
                    <a:pt x="2300" y="933"/>
                  </a:lnTo>
                  <a:lnTo>
                    <a:pt x="2300" y="547"/>
                  </a:lnTo>
                  <a:lnTo>
                    <a:pt x="1943" y="547"/>
                  </a:lnTo>
                  <a:lnTo>
                    <a:pt x="1943" y="933"/>
                  </a:lnTo>
                  <a:lnTo>
                    <a:pt x="1943" y="937"/>
                  </a:lnTo>
                  <a:lnTo>
                    <a:pt x="1942" y="940"/>
                  </a:lnTo>
                  <a:lnTo>
                    <a:pt x="1940" y="943"/>
                  </a:lnTo>
                  <a:lnTo>
                    <a:pt x="1938" y="946"/>
                  </a:lnTo>
                  <a:lnTo>
                    <a:pt x="1936" y="949"/>
                  </a:lnTo>
                  <a:lnTo>
                    <a:pt x="1932" y="952"/>
                  </a:lnTo>
                  <a:lnTo>
                    <a:pt x="1928" y="954"/>
                  </a:lnTo>
                  <a:lnTo>
                    <a:pt x="1922" y="956"/>
                  </a:lnTo>
                  <a:lnTo>
                    <a:pt x="1909" y="960"/>
                  </a:lnTo>
                  <a:lnTo>
                    <a:pt x="1893" y="963"/>
                  </a:lnTo>
                  <a:lnTo>
                    <a:pt x="1883" y="964"/>
                  </a:lnTo>
                  <a:lnTo>
                    <a:pt x="1872" y="964"/>
                  </a:lnTo>
                  <a:lnTo>
                    <a:pt x="1859" y="965"/>
                  </a:lnTo>
                  <a:lnTo>
                    <a:pt x="1846" y="965"/>
                  </a:lnTo>
                  <a:lnTo>
                    <a:pt x="1832" y="965"/>
                  </a:lnTo>
                  <a:lnTo>
                    <a:pt x="1820" y="964"/>
                  </a:lnTo>
                  <a:lnTo>
                    <a:pt x="1809" y="964"/>
                  </a:lnTo>
                  <a:lnTo>
                    <a:pt x="1799" y="963"/>
                  </a:lnTo>
                  <a:lnTo>
                    <a:pt x="1782" y="960"/>
                  </a:lnTo>
                  <a:lnTo>
                    <a:pt x="1769" y="956"/>
                  </a:lnTo>
                  <a:lnTo>
                    <a:pt x="1764" y="954"/>
                  </a:lnTo>
                  <a:lnTo>
                    <a:pt x="1760" y="952"/>
                  </a:lnTo>
                  <a:lnTo>
                    <a:pt x="1756" y="949"/>
                  </a:lnTo>
                  <a:lnTo>
                    <a:pt x="1753" y="946"/>
                  </a:lnTo>
                  <a:lnTo>
                    <a:pt x="1751" y="943"/>
                  </a:lnTo>
                  <a:lnTo>
                    <a:pt x="1750" y="940"/>
                  </a:lnTo>
                  <a:lnTo>
                    <a:pt x="1749" y="937"/>
                  </a:lnTo>
                  <a:lnTo>
                    <a:pt x="1748" y="933"/>
                  </a:lnTo>
                  <a:lnTo>
                    <a:pt x="1748" y="31"/>
                  </a:lnTo>
                  <a:lnTo>
                    <a:pt x="1749" y="28"/>
                  </a:lnTo>
                  <a:lnTo>
                    <a:pt x="1750" y="24"/>
                  </a:lnTo>
                  <a:lnTo>
                    <a:pt x="1751" y="21"/>
                  </a:lnTo>
                  <a:lnTo>
                    <a:pt x="1753" y="18"/>
                  </a:lnTo>
                  <a:lnTo>
                    <a:pt x="1756" y="15"/>
                  </a:lnTo>
                  <a:lnTo>
                    <a:pt x="1760" y="13"/>
                  </a:lnTo>
                  <a:lnTo>
                    <a:pt x="1764" y="11"/>
                  </a:lnTo>
                  <a:lnTo>
                    <a:pt x="1769" y="9"/>
                  </a:lnTo>
                  <a:lnTo>
                    <a:pt x="1782" y="4"/>
                  </a:lnTo>
                  <a:lnTo>
                    <a:pt x="1799" y="2"/>
                  </a:lnTo>
                  <a:lnTo>
                    <a:pt x="1809" y="1"/>
                  </a:lnTo>
                  <a:lnTo>
                    <a:pt x="1820" y="0"/>
                  </a:lnTo>
                  <a:lnTo>
                    <a:pt x="1832" y="0"/>
                  </a:lnTo>
                  <a:lnTo>
                    <a:pt x="1846" y="0"/>
                  </a:lnTo>
                  <a:lnTo>
                    <a:pt x="1859" y="0"/>
                  </a:lnTo>
                  <a:lnTo>
                    <a:pt x="1872" y="0"/>
                  </a:lnTo>
                  <a:lnTo>
                    <a:pt x="1883" y="1"/>
                  </a:lnTo>
                  <a:lnTo>
                    <a:pt x="1893" y="2"/>
                  </a:lnTo>
                  <a:lnTo>
                    <a:pt x="1909" y="4"/>
                  </a:lnTo>
                  <a:lnTo>
                    <a:pt x="1922" y="9"/>
                  </a:lnTo>
                  <a:lnTo>
                    <a:pt x="1928" y="11"/>
                  </a:lnTo>
                  <a:lnTo>
                    <a:pt x="1932" y="13"/>
                  </a:lnTo>
                  <a:lnTo>
                    <a:pt x="1936" y="15"/>
                  </a:lnTo>
                  <a:lnTo>
                    <a:pt x="1938" y="18"/>
                  </a:lnTo>
                  <a:lnTo>
                    <a:pt x="1940" y="21"/>
                  </a:lnTo>
                  <a:lnTo>
                    <a:pt x="1942" y="24"/>
                  </a:lnTo>
                  <a:lnTo>
                    <a:pt x="1943" y="28"/>
                  </a:lnTo>
                  <a:lnTo>
                    <a:pt x="1943" y="31"/>
                  </a:lnTo>
                  <a:lnTo>
                    <a:pt x="1943" y="382"/>
                  </a:lnTo>
                  <a:lnTo>
                    <a:pt x="2300" y="382"/>
                  </a:lnTo>
                  <a:lnTo>
                    <a:pt x="2300" y="31"/>
                  </a:lnTo>
                  <a:lnTo>
                    <a:pt x="2300" y="28"/>
                  </a:lnTo>
                  <a:lnTo>
                    <a:pt x="2301" y="24"/>
                  </a:lnTo>
                  <a:lnTo>
                    <a:pt x="2303" y="21"/>
                  </a:lnTo>
                  <a:lnTo>
                    <a:pt x="2305" y="18"/>
                  </a:lnTo>
                  <a:lnTo>
                    <a:pt x="2307" y="15"/>
                  </a:lnTo>
                  <a:lnTo>
                    <a:pt x="2312" y="13"/>
                  </a:lnTo>
                  <a:lnTo>
                    <a:pt x="2316" y="11"/>
                  </a:lnTo>
                  <a:lnTo>
                    <a:pt x="2321" y="9"/>
                  </a:lnTo>
                  <a:lnTo>
                    <a:pt x="2334" y="4"/>
                  </a:lnTo>
                  <a:lnTo>
                    <a:pt x="2350" y="2"/>
                  </a:lnTo>
                  <a:lnTo>
                    <a:pt x="2360" y="1"/>
                  </a:lnTo>
                  <a:lnTo>
                    <a:pt x="2371" y="0"/>
                  </a:lnTo>
                  <a:lnTo>
                    <a:pt x="2384" y="0"/>
                  </a:lnTo>
                  <a:lnTo>
                    <a:pt x="2398" y="0"/>
                  </a:lnTo>
                  <a:lnTo>
                    <a:pt x="2411" y="0"/>
                  </a:lnTo>
                  <a:lnTo>
                    <a:pt x="2423" y="0"/>
                  </a:lnTo>
                  <a:lnTo>
                    <a:pt x="2434" y="1"/>
                  </a:lnTo>
                  <a:lnTo>
                    <a:pt x="2445" y="2"/>
                  </a:lnTo>
                  <a:lnTo>
                    <a:pt x="2461" y="4"/>
                  </a:lnTo>
                  <a:lnTo>
                    <a:pt x="2474" y="9"/>
                  </a:lnTo>
                  <a:lnTo>
                    <a:pt x="2479" y="11"/>
                  </a:lnTo>
                  <a:lnTo>
                    <a:pt x="2483" y="13"/>
                  </a:lnTo>
                  <a:lnTo>
                    <a:pt x="2487" y="15"/>
                  </a:lnTo>
                  <a:lnTo>
                    <a:pt x="2490" y="18"/>
                  </a:lnTo>
                  <a:lnTo>
                    <a:pt x="2492" y="21"/>
                  </a:lnTo>
                  <a:lnTo>
                    <a:pt x="2493" y="24"/>
                  </a:lnTo>
                  <a:lnTo>
                    <a:pt x="2494" y="28"/>
                  </a:lnTo>
                  <a:lnTo>
                    <a:pt x="2494" y="31"/>
                  </a:lnTo>
                  <a:lnTo>
                    <a:pt x="2494" y="933"/>
                  </a:lnTo>
                  <a:close/>
                  <a:moveTo>
                    <a:pt x="3482" y="935"/>
                  </a:moveTo>
                  <a:lnTo>
                    <a:pt x="3481" y="938"/>
                  </a:lnTo>
                  <a:lnTo>
                    <a:pt x="3480" y="942"/>
                  </a:lnTo>
                  <a:lnTo>
                    <a:pt x="3479" y="945"/>
                  </a:lnTo>
                  <a:lnTo>
                    <a:pt x="3477" y="948"/>
                  </a:lnTo>
                  <a:lnTo>
                    <a:pt x="3474" y="950"/>
                  </a:lnTo>
                  <a:lnTo>
                    <a:pt x="3471" y="952"/>
                  </a:lnTo>
                  <a:lnTo>
                    <a:pt x="3466" y="955"/>
                  </a:lnTo>
                  <a:lnTo>
                    <a:pt x="3461" y="956"/>
                  </a:lnTo>
                  <a:lnTo>
                    <a:pt x="3447" y="961"/>
                  </a:lnTo>
                  <a:lnTo>
                    <a:pt x="3431" y="963"/>
                  </a:lnTo>
                  <a:lnTo>
                    <a:pt x="3421" y="964"/>
                  </a:lnTo>
                  <a:lnTo>
                    <a:pt x="3410" y="964"/>
                  </a:lnTo>
                  <a:lnTo>
                    <a:pt x="3398" y="965"/>
                  </a:lnTo>
                  <a:lnTo>
                    <a:pt x="3383" y="965"/>
                  </a:lnTo>
                  <a:lnTo>
                    <a:pt x="3370" y="965"/>
                  </a:lnTo>
                  <a:lnTo>
                    <a:pt x="3358" y="964"/>
                  </a:lnTo>
                  <a:lnTo>
                    <a:pt x="3347" y="964"/>
                  </a:lnTo>
                  <a:lnTo>
                    <a:pt x="3337" y="963"/>
                  </a:lnTo>
                  <a:lnTo>
                    <a:pt x="3320" y="961"/>
                  </a:lnTo>
                  <a:lnTo>
                    <a:pt x="3307" y="956"/>
                  </a:lnTo>
                  <a:lnTo>
                    <a:pt x="3302" y="955"/>
                  </a:lnTo>
                  <a:lnTo>
                    <a:pt x="3298" y="952"/>
                  </a:lnTo>
                  <a:lnTo>
                    <a:pt x="3295" y="950"/>
                  </a:lnTo>
                  <a:lnTo>
                    <a:pt x="3292" y="948"/>
                  </a:lnTo>
                  <a:lnTo>
                    <a:pt x="3290" y="945"/>
                  </a:lnTo>
                  <a:lnTo>
                    <a:pt x="3289" y="942"/>
                  </a:lnTo>
                  <a:lnTo>
                    <a:pt x="3288" y="938"/>
                  </a:lnTo>
                  <a:lnTo>
                    <a:pt x="3288" y="935"/>
                  </a:lnTo>
                  <a:lnTo>
                    <a:pt x="3288" y="431"/>
                  </a:lnTo>
                  <a:lnTo>
                    <a:pt x="3288" y="417"/>
                  </a:lnTo>
                  <a:lnTo>
                    <a:pt x="3288" y="402"/>
                  </a:lnTo>
                  <a:lnTo>
                    <a:pt x="3288" y="388"/>
                  </a:lnTo>
                  <a:lnTo>
                    <a:pt x="3289" y="375"/>
                  </a:lnTo>
                  <a:lnTo>
                    <a:pt x="3289" y="362"/>
                  </a:lnTo>
                  <a:lnTo>
                    <a:pt x="3290" y="349"/>
                  </a:lnTo>
                  <a:lnTo>
                    <a:pt x="3290" y="336"/>
                  </a:lnTo>
                  <a:lnTo>
                    <a:pt x="3291" y="325"/>
                  </a:lnTo>
                  <a:lnTo>
                    <a:pt x="3289" y="325"/>
                  </a:lnTo>
                  <a:lnTo>
                    <a:pt x="3283" y="336"/>
                  </a:lnTo>
                  <a:lnTo>
                    <a:pt x="3276" y="350"/>
                  </a:lnTo>
                  <a:lnTo>
                    <a:pt x="3266" y="364"/>
                  </a:lnTo>
                  <a:lnTo>
                    <a:pt x="3258" y="379"/>
                  </a:lnTo>
                  <a:lnTo>
                    <a:pt x="3253" y="386"/>
                  </a:lnTo>
                  <a:lnTo>
                    <a:pt x="3248" y="394"/>
                  </a:lnTo>
                  <a:lnTo>
                    <a:pt x="3243" y="401"/>
                  </a:lnTo>
                  <a:lnTo>
                    <a:pt x="3238" y="409"/>
                  </a:lnTo>
                  <a:lnTo>
                    <a:pt x="3233" y="418"/>
                  </a:lnTo>
                  <a:lnTo>
                    <a:pt x="3228" y="425"/>
                  </a:lnTo>
                  <a:lnTo>
                    <a:pt x="3223" y="433"/>
                  </a:lnTo>
                  <a:lnTo>
                    <a:pt x="3218" y="440"/>
                  </a:lnTo>
                  <a:lnTo>
                    <a:pt x="2886" y="935"/>
                  </a:lnTo>
                  <a:lnTo>
                    <a:pt x="2879" y="943"/>
                  </a:lnTo>
                  <a:lnTo>
                    <a:pt x="2872" y="949"/>
                  </a:lnTo>
                  <a:lnTo>
                    <a:pt x="2869" y="952"/>
                  </a:lnTo>
                  <a:lnTo>
                    <a:pt x="2865" y="955"/>
                  </a:lnTo>
                  <a:lnTo>
                    <a:pt x="2861" y="957"/>
                  </a:lnTo>
                  <a:lnTo>
                    <a:pt x="2856" y="958"/>
                  </a:lnTo>
                  <a:lnTo>
                    <a:pt x="2846" y="962"/>
                  </a:lnTo>
                  <a:lnTo>
                    <a:pt x="2832" y="964"/>
                  </a:lnTo>
                  <a:lnTo>
                    <a:pt x="2825" y="964"/>
                  </a:lnTo>
                  <a:lnTo>
                    <a:pt x="2815" y="965"/>
                  </a:lnTo>
                  <a:lnTo>
                    <a:pt x="2805" y="965"/>
                  </a:lnTo>
                  <a:lnTo>
                    <a:pt x="2795" y="965"/>
                  </a:lnTo>
                  <a:lnTo>
                    <a:pt x="2781" y="965"/>
                  </a:lnTo>
                  <a:lnTo>
                    <a:pt x="2769" y="964"/>
                  </a:lnTo>
                  <a:lnTo>
                    <a:pt x="2758" y="964"/>
                  </a:lnTo>
                  <a:lnTo>
                    <a:pt x="2748" y="963"/>
                  </a:lnTo>
                  <a:lnTo>
                    <a:pt x="2732" y="961"/>
                  </a:lnTo>
                  <a:lnTo>
                    <a:pt x="2721" y="956"/>
                  </a:lnTo>
                  <a:lnTo>
                    <a:pt x="2716" y="955"/>
                  </a:lnTo>
                  <a:lnTo>
                    <a:pt x="2712" y="952"/>
                  </a:lnTo>
                  <a:lnTo>
                    <a:pt x="2709" y="950"/>
                  </a:lnTo>
                  <a:lnTo>
                    <a:pt x="2707" y="947"/>
                  </a:lnTo>
                  <a:lnTo>
                    <a:pt x="2706" y="944"/>
                  </a:lnTo>
                  <a:lnTo>
                    <a:pt x="2704" y="941"/>
                  </a:lnTo>
                  <a:lnTo>
                    <a:pt x="2704" y="937"/>
                  </a:lnTo>
                  <a:lnTo>
                    <a:pt x="2703" y="933"/>
                  </a:lnTo>
                  <a:lnTo>
                    <a:pt x="2703" y="30"/>
                  </a:lnTo>
                  <a:lnTo>
                    <a:pt x="2704" y="26"/>
                  </a:lnTo>
                  <a:lnTo>
                    <a:pt x="2705" y="23"/>
                  </a:lnTo>
                  <a:lnTo>
                    <a:pt x="2706" y="20"/>
                  </a:lnTo>
                  <a:lnTo>
                    <a:pt x="2708" y="17"/>
                  </a:lnTo>
                  <a:lnTo>
                    <a:pt x="2711" y="14"/>
                  </a:lnTo>
                  <a:lnTo>
                    <a:pt x="2715" y="12"/>
                  </a:lnTo>
                  <a:lnTo>
                    <a:pt x="2719" y="10"/>
                  </a:lnTo>
                  <a:lnTo>
                    <a:pt x="2724" y="7"/>
                  </a:lnTo>
                  <a:lnTo>
                    <a:pt x="2737" y="4"/>
                  </a:lnTo>
                  <a:lnTo>
                    <a:pt x="2754" y="2"/>
                  </a:lnTo>
                  <a:lnTo>
                    <a:pt x="2764" y="1"/>
                  </a:lnTo>
                  <a:lnTo>
                    <a:pt x="2775" y="0"/>
                  </a:lnTo>
                  <a:lnTo>
                    <a:pt x="2787" y="0"/>
                  </a:lnTo>
                  <a:lnTo>
                    <a:pt x="2801" y="0"/>
                  </a:lnTo>
                  <a:lnTo>
                    <a:pt x="2814" y="0"/>
                  </a:lnTo>
                  <a:lnTo>
                    <a:pt x="2827" y="0"/>
                  </a:lnTo>
                  <a:lnTo>
                    <a:pt x="2838" y="1"/>
                  </a:lnTo>
                  <a:lnTo>
                    <a:pt x="2848" y="2"/>
                  </a:lnTo>
                  <a:lnTo>
                    <a:pt x="2864" y="4"/>
                  </a:lnTo>
                  <a:lnTo>
                    <a:pt x="2877" y="7"/>
                  </a:lnTo>
                  <a:lnTo>
                    <a:pt x="2882" y="10"/>
                  </a:lnTo>
                  <a:lnTo>
                    <a:pt x="2887" y="12"/>
                  </a:lnTo>
                  <a:lnTo>
                    <a:pt x="2891" y="14"/>
                  </a:lnTo>
                  <a:lnTo>
                    <a:pt x="2893" y="17"/>
                  </a:lnTo>
                  <a:lnTo>
                    <a:pt x="2895" y="20"/>
                  </a:lnTo>
                  <a:lnTo>
                    <a:pt x="2897" y="23"/>
                  </a:lnTo>
                  <a:lnTo>
                    <a:pt x="2898" y="26"/>
                  </a:lnTo>
                  <a:lnTo>
                    <a:pt x="2898" y="30"/>
                  </a:lnTo>
                  <a:lnTo>
                    <a:pt x="2898" y="536"/>
                  </a:lnTo>
                  <a:lnTo>
                    <a:pt x="2898" y="548"/>
                  </a:lnTo>
                  <a:lnTo>
                    <a:pt x="2898" y="561"/>
                  </a:lnTo>
                  <a:lnTo>
                    <a:pt x="2898" y="573"/>
                  </a:lnTo>
                  <a:lnTo>
                    <a:pt x="2897" y="586"/>
                  </a:lnTo>
                  <a:lnTo>
                    <a:pt x="2897" y="599"/>
                  </a:lnTo>
                  <a:lnTo>
                    <a:pt x="2896" y="612"/>
                  </a:lnTo>
                  <a:lnTo>
                    <a:pt x="2896" y="626"/>
                  </a:lnTo>
                  <a:lnTo>
                    <a:pt x="2895" y="638"/>
                  </a:lnTo>
                  <a:lnTo>
                    <a:pt x="2896" y="638"/>
                  </a:lnTo>
                  <a:lnTo>
                    <a:pt x="2903" y="627"/>
                  </a:lnTo>
                  <a:lnTo>
                    <a:pt x="2910" y="613"/>
                  </a:lnTo>
                  <a:lnTo>
                    <a:pt x="2919" y="600"/>
                  </a:lnTo>
                  <a:lnTo>
                    <a:pt x="2928" y="585"/>
                  </a:lnTo>
                  <a:lnTo>
                    <a:pt x="2937" y="570"/>
                  </a:lnTo>
                  <a:lnTo>
                    <a:pt x="2947" y="555"/>
                  </a:lnTo>
                  <a:lnTo>
                    <a:pt x="2958" y="539"/>
                  </a:lnTo>
                  <a:lnTo>
                    <a:pt x="2968" y="524"/>
                  </a:lnTo>
                  <a:lnTo>
                    <a:pt x="3300" y="29"/>
                  </a:lnTo>
                  <a:lnTo>
                    <a:pt x="3306" y="22"/>
                  </a:lnTo>
                  <a:lnTo>
                    <a:pt x="3311" y="16"/>
                  </a:lnTo>
                  <a:lnTo>
                    <a:pt x="3318" y="11"/>
                  </a:lnTo>
                  <a:lnTo>
                    <a:pt x="3327" y="6"/>
                  </a:lnTo>
                  <a:lnTo>
                    <a:pt x="3339" y="3"/>
                  </a:lnTo>
                  <a:lnTo>
                    <a:pt x="3352" y="1"/>
                  </a:lnTo>
                  <a:lnTo>
                    <a:pt x="3360" y="0"/>
                  </a:lnTo>
                  <a:lnTo>
                    <a:pt x="3369" y="0"/>
                  </a:lnTo>
                  <a:lnTo>
                    <a:pt x="3379" y="0"/>
                  </a:lnTo>
                  <a:lnTo>
                    <a:pt x="3389" y="0"/>
                  </a:lnTo>
                  <a:lnTo>
                    <a:pt x="3404" y="0"/>
                  </a:lnTo>
                  <a:lnTo>
                    <a:pt x="3415" y="0"/>
                  </a:lnTo>
                  <a:lnTo>
                    <a:pt x="3426" y="1"/>
                  </a:lnTo>
                  <a:lnTo>
                    <a:pt x="3435" y="2"/>
                  </a:lnTo>
                  <a:lnTo>
                    <a:pt x="3450" y="4"/>
                  </a:lnTo>
                  <a:lnTo>
                    <a:pt x="3463" y="7"/>
                  </a:lnTo>
                  <a:lnTo>
                    <a:pt x="3468" y="10"/>
                  </a:lnTo>
                  <a:lnTo>
                    <a:pt x="3472" y="12"/>
                  </a:lnTo>
                  <a:lnTo>
                    <a:pt x="3475" y="14"/>
                  </a:lnTo>
                  <a:lnTo>
                    <a:pt x="3478" y="17"/>
                  </a:lnTo>
                  <a:lnTo>
                    <a:pt x="3479" y="20"/>
                  </a:lnTo>
                  <a:lnTo>
                    <a:pt x="3481" y="23"/>
                  </a:lnTo>
                  <a:lnTo>
                    <a:pt x="3481" y="27"/>
                  </a:lnTo>
                  <a:lnTo>
                    <a:pt x="3482" y="31"/>
                  </a:lnTo>
                  <a:lnTo>
                    <a:pt x="3482" y="935"/>
                  </a:lnTo>
                  <a:close/>
                  <a:moveTo>
                    <a:pt x="4349" y="935"/>
                  </a:moveTo>
                  <a:lnTo>
                    <a:pt x="4349" y="938"/>
                  </a:lnTo>
                  <a:lnTo>
                    <a:pt x="4348" y="942"/>
                  </a:lnTo>
                  <a:lnTo>
                    <a:pt x="4347" y="945"/>
                  </a:lnTo>
                  <a:lnTo>
                    <a:pt x="4345" y="948"/>
                  </a:lnTo>
                  <a:lnTo>
                    <a:pt x="4343" y="950"/>
                  </a:lnTo>
                  <a:lnTo>
                    <a:pt x="4339" y="952"/>
                  </a:lnTo>
                  <a:lnTo>
                    <a:pt x="4335" y="955"/>
                  </a:lnTo>
                  <a:lnTo>
                    <a:pt x="4330" y="956"/>
                  </a:lnTo>
                  <a:lnTo>
                    <a:pt x="4318" y="961"/>
                  </a:lnTo>
                  <a:lnTo>
                    <a:pt x="4301" y="963"/>
                  </a:lnTo>
                  <a:lnTo>
                    <a:pt x="4290" y="964"/>
                  </a:lnTo>
                  <a:lnTo>
                    <a:pt x="4279" y="964"/>
                  </a:lnTo>
                  <a:lnTo>
                    <a:pt x="4267" y="965"/>
                  </a:lnTo>
                  <a:lnTo>
                    <a:pt x="4254" y="965"/>
                  </a:lnTo>
                  <a:lnTo>
                    <a:pt x="4240" y="965"/>
                  </a:lnTo>
                  <a:lnTo>
                    <a:pt x="4228" y="964"/>
                  </a:lnTo>
                  <a:lnTo>
                    <a:pt x="4216" y="964"/>
                  </a:lnTo>
                  <a:lnTo>
                    <a:pt x="4206" y="963"/>
                  </a:lnTo>
                  <a:lnTo>
                    <a:pt x="4190" y="961"/>
                  </a:lnTo>
                  <a:lnTo>
                    <a:pt x="4177" y="956"/>
                  </a:lnTo>
                  <a:lnTo>
                    <a:pt x="4172" y="955"/>
                  </a:lnTo>
                  <a:lnTo>
                    <a:pt x="4167" y="952"/>
                  </a:lnTo>
                  <a:lnTo>
                    <a:pt x="4164" y="950"/>
                  </a:lnTo>
                  <a:lnTo>
                    <a:pt x="4160" y="948"/>
                  </a:lnTo>
                  <a:lnTo>
                    <a:pt x="4158" y="945"/>
                  </a:lnTo>
                  <a:lnTo>
                    <a:pt x="4157" y="942"/>
                  </a:lnTo>
                  <a:lnTo>
                    <a:pt x="4156" y="938"/>
                  </a:lnTo>
                  <a:lnTo>
                    <a:pt x="4156" y="935"/>
                  </a:lnTo>
                  <a:lnTo>
                    <a:pt x="4156" y="577"/>
                  </a:lnTo>
                  <a:lnTo>
                    <a:pt x="4084" y="577"/>
                  </a:lnTo>
                  <a:lnTo>
                    <a:pt x="4064" y="578"/>
                  </a:lnTo>
                  <a:lnTo>
                    <a:pt x="4046" y="580"/>
                  </a:lnTo>
                  <a:lnTo>
                    <a:pt x="4029" y="582"/>
                  </a:lnTo>
                  <a:lnTo>
                    <a:pt x="4017" y="586"/>
                  </a:lnTo>
                  <a:lnTo>
                    <a:pt x="4005" y="591"/>
                  </a:lnTo>
                  <a:lnTo>
                    <a:pt x="3995" y="597"/>
                  </a:lnTo>
                  <a:lnTo>
                    <a:pt x="3985" y="605"/>
                  </a:lnTo>
                  <a:lnTo>
                    <a:pt x="3976" y="613"/>
                  </a:lnTo>
                  <a:lnTo>
                    <a:pt x="3966" y="624"/>
                  </a:lnTo>
                  <a:lnTo>
                    <a:pt x="3958" y="635"/>
                  </a:lnTo>
                  <a:lnTo>
                    <a:pt x="3950" y="647"/>
                  </a:lnTo>
                  <a:lnTo>
                    <a:pt x="3943" y="660"/>
                  </a:lnTo>
                  <a:lnTo>
                    <a:pt x="3936" y="674"/>
                  </a:lnTo>
                  <a:lnTo>
                    <a:pt x="3930" y="690"/>
                  </a:lnTo>
                  <a:lnTo>
                    <a:pt x="3923" y="707"/>
                  </a:lnTo>
                  <a:lnTo>
                    <a:pt x="3916" y="725"/>
                  </a:lnTo>
                  <a:lnTo>
                    <a:pt x="3844" y="932"/>
                  </a:lnTo>
                  <a:lnTo>
                    <a:pt x="3839" y="940"/>
                  </a:lnTo>
                  <a:lnTo>
                    <a:pt x="3834" y="947"/>
                  </a:lnTo>
                  <a:lnTo>
                    <a:pt x="3830" y="950"/>
                  </a:lnTo>
                  <a:lnTo>
                    <a:pt x="3826" y="952"/>
                  </a:lnTo>
                  <a:lnTo>
                    <a:pt x="3821" y="955"/>
                  </a:lnTo>
                  <a:lnTo>
                    <a:pt x="3816" y="957"/>
                  </a:lnTo>
                  <a:lnTo>
                    <a:pt x="3809" y="960"/>
                  </a:lnTo>
                  <a:lnTo>
                    <a:pt x="3802" y="961"/>
                  </a:lnTo>
                  <a:lnTo>
                    <a:pt x="3793" y="962"/>
                  </a:lnTo>
                  <a:lnTo>
                    <a:pt x="3784" y="963"/>
                  </a:lnTo>
                  <a:lnTo>
                    <a:pt x="3773" y="964"/>
                  </a:lnTo>
                  <a:lnTo>
                    <a:pt x="3761" y="965"/>
                  </a:lnTo>
                  <a:lnTo>
                    <a:pt x="3748" y="965"/>
                  </a:lnTo>
                  <a:lnTo>
                    <a:pt x="3733" y="965"/>
                  </a:lnTo>
                  <a:lnTo>
                    <a:pt x="3717" y="965"/>
                  </a:lnTo>
                  <a:lnTo>
                    <a:pt x="3702" y="964"/>
                  </a:lnTo>
                  <a:lnTo>
                    <a:pt x="3690" y="964"/>
                  </a:lnTo>
                  <a:lnTo>
                    <a:pt x="3679" y="963"/>
                  </a:lnTo>
                  <a:lnTo>
                    <a:pt x="3662" y="960"/>
                  </a:lnTo>
                  <a:lnTo>
                    <a:pt x="3649" y="955"/>
                  </a:lnTo>
                  <a:lnTo>
                    <a:pt x="3644" y="953"/>
                  </a:lnTo>
                  <a:lnTo>
                    <a:pt x="3640" y="951"/>
                  </a:lnTo>
                  <a:lnTo>
                    <a:pt x="3638" y="949"/>
                  </a:lnTo>
                  <a:lnTo>
                    <a:pt x="3636" y="946"/>
                  </a:lnTo>
                  <a:lnTo>
                    <a:pt x="3633" y="941"/>
                  </a:lnTo>
                  <a:lnTo>
                    <a:pt x="3633" y="935"/>
                  </a:lnTo>
                  <a:lnTo>
                    <a:pt x="3633" y="927"/>
                  </a:lnTo>
                  <a:lnTo>
                    <a:pt x="3635" y="918"/>
                  </a:lnTo>
                  <a:lnTo>
                    <a:pt x="3637" y="912"/>
                  </a:lnTo>
                  <a:lnTo>
                    <a:pt x="3639" y="904"/>
                  </a:lnTo>
                  <a:lnTo>
                    <a:pt x="3642" y="896"/>
                  </a:lnTo>
                  <a:lnTo>
                    <a:pt x="3646" y="885"/>
                  </a:lnTo>
                  <a:lnTo>
                    <a:pt x="3718" y="698"/>
                  </a:lnTo>
                  <a:lnTo>
                    <a:pt x="3725" y="680"/>
                  </a:lnTo>
                  <a:lnTo>
                    <a:pt x="3732" y="663"/>
                  </a:lnTo>
                  <a:lnTo>
                    <a:pt x="3740" y="648"/>
                  </a:lnTo>
                  <a:lnTo>
                    <a:pt x="3747" y="634"/>
                  </a:lnTo>
                  <a:lnTo>
                    <a:pt x="3754" y="621"/>
                  </a:lnTo>
                  <a:lnTo>
                    <a:pt x="3762" y="607"/>
                  </a:lnTo>
                  <a:lnTo>
                    <a:pt x="3770" y="596"/>
                  </a:lnTo>
                  <a:lnTo>
                    <a:pt x="3780" y="584"/>
                  </a:lnTo>
                  <a:lnTo>
                    <a:pt x="3789" y="574"/>
                  </a:lnTo>
                  <a:lnTo>
                    <a:pt x="3799" y="565"/>
                  </a:lnTo>
                  <a:lnTo>
                    <a:pt x="3808" y="556"/>
                  </a:lnTo>
                  <a:lnTo>
                    <a:pt x="3818" y="547"/>
                  </a:lnTo>
                  <a:lnTo>
                    <a:pt x="3828" y="541"/>
                  </a:lnTo>
                  <a:lnTo>
                    <a:pt x="3839" y="534"/>
                  </a:lnTo>
                  <a:lnTo>
                    <a:pt x="3851" y="529"/>
                  </a:lnTo>
                  <a:lnTo>
                    <a:pt x="3863" y="524"/>
                  </a:lnTo>
                  <a:lnTo>
                    <a:pt x="3840" y="517"/>
                  </a:lnTo>
                  <a:lnTo>
                    <a:pt x="3820" y="510"/>
                  </a:lnTo>
                  <a:lnTo>
                    <a:pt x="3800" y="501"/>
                  </a:lnTo>
                  <a:lnTo>
                    <a:pt x="3782" y="492"/>
                  </a:lnTo>
                  <a:lnTo>
                    <a:pt x="3765" y="480"/>
                  </a:lnTo>
                  <a:lnTo>
                    <a:pt x="3749" y="469"/>
                  </a:lnTo>
                  <a:lnTo>
                    <a:pt x="3736" y="456"/>
                  </a:lnTo>
                  <a:lnTo>
                    <a:pt x="3723" y="442"/>
                  </a:lnTo>
                  <a:lnTo>
                    <a:pt x="3711" y="427"/>
                  </a:lnTo>
                  <a:lnTo>
                    <a:pt x="3701" y="410"/>
                  </a:lnTo>
                  <a:lnTo>
                    <a:pt x="3693" y="393"/>
                  </a:lnTo>
                  <a:lnTo>
                    <a:pt x="3686" y="375"/>
                  </a:lnTo>
                  <a:lnTo>
                    <a:pt x="3681" y="356"/>
                  </a:lnTo>
                  <a:lnTo>
                    <a:pt x="3678" y="334"/>
                  </a:lnTo>
                  <a:lnTo>
                    <a:pt x="3675" y="313"/>
                  </a:lnTo>
                  <a:lnTo>
                    <a:pt x="3675" y="290"/>
                  </a:lnTo>
                  <a:lnTo>
                    <a:pt x="3675" y="273"/>
                  </a:lnTo>
                  <a:lnTo>
                    <a:pt x="3676" y="258"/>
                  </a:lnTo>
                  <a:lnTo>
                    <a:pt x="3678" y="242"/>
                  </a:lnTo>
                  <a:lnTo>
                    <a:pt x="3680" y="228"/>
                  </a:lnTo>
                  <a:lnTo>
                    <a:pt x="3683" y="213"/>
                  </a:lnTo>
                  <a:lnTo>
                    <a:pt x="3687" y="199"/>
                  </a:lnTo>
                  <a:lnTo>
                    <a:pt x="3691" y="185"/>
                  </a:lnTo>
                  <a:lnTo>
                    <a:pt x="3697" y="172"/>
                  </a:lnTo>
                  <a:lnTo>
                    <a:pt x="3703" y="159"/>
                  </a:lnTo>
                  <a:lnTo>
                    <a:pt x="3709" y="147"/>
                  </a:lnTo>
                  <a:lnTo>
                    <a:pt x="3717" y="134"/>
                  </a:lnTo>
                  <a:lnTo>
                    <a:pt x="3725" y="123"/>
                  </a:lnTo>
                  <a:lnTo>
                    <a:pt x="3734" y="112"/>
                  </a:lnTo>
                  <a:lnTo>
                    <a:pt x="3743" y="102"/>
                  </a:lnTo>
                  <a:lnTo>
                    <a:pt x="3753" y="92"/>
                  </a:lnTo>
                  <a:lnTo>
                    <a:pt x="3763" y="82"/>
                  </a:lnTo>
                  <a:lnTo>
                    <a:pt x="3775" y="73"/>
                  </a:lnTo>
                  <a:lnTo>
                    <a:pt x="3788" y="64"/>
                  </a:lnTo>
                  <a:lnTo>
                    <a:pt x="3800" y="56"/>
                  </a:lnTo>
                  <a:lnTo>
                    <a:pt x="3813" y="49"/>
                  </a:lnTo>
                  <a:lnTo>
                    <a:pt x="3827" y="42"/>
                  </a:lnTo>
                  <a:lnTo>
                    <a:pt x="3842" y="36"/>
                  </a:lnTo>
                  <a:lnTo>
                    <a:pt x="3858" y="30"/>
                  </a:lnTo>
                  <a:lnTo>
                    <a:pt x="3874" y="25"/>
                  </a:lnTo>
                  <a:lnTo>
                    <a:pt x="3891" y="20"/>
                  </a:lnTo>
                  <a:lnTo>
                    <a:pt x="3911" y="16"/>
                  </a:lnTo>
                  <a:lnTo>
                    <a:pt x="3931" y="13"/>
                  </a:lnTo>
                  <a:lnTo>
                    <a:pt x="3953" y="10"/>
                  </a:lnTo>
                  <a:lnTo>
                    <a:pt x="3978" y="7"/>
                  </a:lnTo>
                  <a:lnTo>
                    <a:pt x="4003" y="5"/>
                  </a:lnTo>
                  <a:lnTo>
                    <a:pt x="4030" y="4"/>
                  </a:lnTo>
                  <a:lnTo>
                    <a:pt x="4059" y="4"/>
                  </a:lnTo>
                  <a:lnTo>
                    <a:pt x="4293" y="4"/>
                  </a:lnTo>
                  <a:lnTo>
                    <a:pt x="4305" y="5"/>
                  </a:lnTo>
                  <a:lnTo>
                    <a:pt x="4315" y="9"/>
                  </a:lnTo>
                  <a:lnTo>
                    <a:pt x="4324" y="13"/>
                  </a:lnTo>
                  <a:lnTo>
                    <a:pt x="4333" y="19"/>
                  </a:lnTo>
                  <a:lnTo>
                    <a:pt x="4337" y="23"/>
                  </a:lnTo>
                  <a:lnTo>
                    <a:pt x="4340" y="27"/>
                  </a:lnTo>
                  <a:lnTo>
                    <a:pt x="4343" y="32"/>
                  </a:lnTo>
                  <a:lnTo>
                    <a:pt x="4345" y="38"/>
                  </a:lnTo>
                  <a:lnTo>
                    <a:pt x="4347" y="44"/>
                  </a:lnTo>
                  <a:lnTo>
                    <a:pt x="4348" y="50"/>
                  </a:lnTo>
                  <a:lnTo>
                    <a:pt x="4349" y="58"/>
                  </a:lnTo>
                  <a:lnTo>
                    <a:pt x="4349" y="65"/>
                  </a:lnTo>
                  <a:lnTo>
                    <a:pt x="4349" y="935"/>
                  </a:lnTo>
                  <a:close/>
                  <a:moveTo>
                    <a:pt x="4156" y="155"/>
                  </a:moveTo>
                  <a:lnTo>
                    <a:pt x="4057" y="155"/>
                  </a:lnTo>
                  <a:lnTo>
                    <a:pt x="4027" y="155"/>
                  </a:lnTo>
                  <a:lnTo>
                    <a:pt x="4002" y="157"/>
                  </a:lnTo>
                  <a:lnTo>
                    <a:pt x="3980" y="160"/>
                  </a:lnTo>
                  <a:lnTo>
                    <a:pt x="3962" y="164"/>
                  </a:lnTo>
                  <a:lnTo>
                    <a:pt x="3948" y="169"/>
                  </a:lnTo>
                  <a:lnTo>
                    <a:pt x="3934" y="176"/>
                  </a:lnTo>
                  <a:lnTo>
                    <a:pt x="3923" y="183"/>
                  </a:lnTo>
                  <a:lnTo>
                    <a:pt x="3912" y="192"/>
                  </a:lnTo>
                  <a:lnTo>
                    <a:pt x="3902" y="201"/>
                  </a:lnTo>
                  <a:lnTo>
                    <a:pt x="3895" y="211"/>
                  </a:lnTo>
                  <a:lnTo>
                    <a:pt x="3888" y="223"/>
                  </a:lnTo>
                  <a:lnTo>
                    <a:pt x="3883" y="235"/>
                  </a:lnTo>
                  <a:lnTo>
                    <a:pt x="3880" y="248"/>
                  </a:lnTo>
                  <a:lnTo>
                    <a:pt x="3877" y="262"/>
                  </a:lnTo>
                  <a:lnTo>
                    <a:pt x="3875" y="276"/>
                  </a:lnTo>
                  <a:lnTo>
                    <a:pt x="3875" y="292"/>
                  </a:lnTo>
                  <a:lnTo>
                    <a:pt x="3875" y="307"/>
                  </a:lnTo>
                  <a:lnTo>
                    <a:pt x="3877" y="321"/>
                  </a:lnTo>
                  <a:lnTo>
                    <a:pt x="3880" y="334"/>
                  </a:lnTo>
                  <a:lnTo>
                    <a:pt x="3884" y="347"/>
                  </a:lnTo>
                  <a:lnTo>
                    <a:pt x="3889" y="360"/>
                  </a:lnTo>
                  <a:lnTo>
                    <a:pt x="3896" y="371"/>
                  </a:lnTo>
                  <a:lnTo>
                    <a:pt x="3904" y="382"/>
                  </a:lnTo>
                  <a:lnTo>
                    <a:pt x="3914" y="392"/>
                  </a:lnTo>
                  <a:lnTo>
                    <a:pt x="3925" y="400"/>
                  </a:lnTo>
                  <a:lnTo>
                    <a:pt x="3937" y="408"/>
                  </a:lnTo>
                  <a:lnTo>
                    <a:pt x="3950" y="415"/>
                  </a:lnTo>
                  <a:lnTo>
                    <a:pt x="3964" y="421"/>
                  </a:lnTo>
                  <a:lnTo>
                    <a:pt x="3982" y="426"/>
                  </a:lnTo>
                  <a:lnTo>
                    <a:pt x="4003" y="429"/>
                  </a:lnTo>
                  <a:lnTo>
                    <a:pt x="4026" y="431"/>
                  </a:lnTo>
                  <a:lnTo>
                    <a:pt x="4054" y="431"/>
                  </a:lnTo>
                  <a:lnTo>
                    <a:pt x="4156" y="431"/>
                  </a:lnTo>
                  <a:lnTo>
                    <a:pt x="4156" y="15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0" y="971147"/>
            <a:ext cx="9144000" cy="0"/>
          </a:xfrm>
          <a:prstGeom prst="line">
            <a:avLst/>
          </a:prstGeom>
          <a:ln w="57150">
            <a:solidFill>
              <a:srgbClr val="FE83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10025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+mn-lt"/>
              </a:rPr>
              <a:t>…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0" y="971147"/>
            <a:ext cx="9144000" cy="0"/>
          </a:xfrm>
          <a:prstGeom prst="line">
            <a:avLst/>
          </a:prstGeom>
          <a:ln w="57150">
            <a:solidFill>
              <a:srgbClr val="36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406650" y="6519446"/>
            <a:ext cx="6570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noProof="1" smtClean="0">
                <a:solidFill>
                  <a:schemeClr val="bg1"/>
                </a:solidFill>
                <a:latin typeface="+mn-lt"/>
              </a:rPr>
              <a:t>РАЗДЕЛ 1. Качество и доступность </a:t>
            </a:r>
            <a:r>
              <a:rPr lang="en-US" sz="1600" noProof="1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600" noProof="1" smtClean="0">
                <a:solidFill>
                  <a:schemeClr val="bg1"/>
                </a:solidFill>
                <a:latin typeface="+mn-lt"/>
              </a:rPr>
              <a:t>общего образования. </a:t>
            </a:r>
            <a:r>
              <a:rPr lang="en-US" sz="1600" noProof="1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600" noProof="1" smtClean="0">
                <a:solidFill>
                  <a:schemeClr val="bg1"/>
                </a:solidFill>
                <a:latin typeface="+mn-lt"/>
              </a:rPr>
              <a:t>Введение ФГОС</a:t>
            </a:r>
            <a:endParaRPr lang="en-GB" sz="1600" noProof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72494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Начальное общее образование</a:t>
            </a:r>
            <a:endParaRPr lang="ru-RU" sz="4000" dirty="0">
              <a:solidFill>
                <a:srgbClr val="0070C0"/>
              </a:solidFill>
            </a:endParaRPr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0" y="116632"/>
            <a:ext cx="857250" cy="882650"/>
            <a:chOff x="0" y="386915"/>
            <a:chExt cx="1672102" cy="2041381"/>
          </a:xfrm>
        </p:grpSpPr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92696"/>
              <a:ext cx="1672102" cy="173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4844" y="386915"/>
              <a:ext cx="936104" cy="36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Группа 31"/>
          <p:cNvGrpSpPr/>
          <p:nvPr/>
        </p:nvGrpSpPr>
        <p:grpSpPr>
          <a:xfrm>
            <a:off x="755576" y="1412776"/>
            <a:ext cx="936105" cy="1008112"/>
            <a:chOff x="755575" y="1988840"/>
            <a:chExt cx="936105" cy="1008112"/>
          </a:xfrm>
          <a:solidFill>
            <a:srgbClr val="0070C0"/>
          </a:solidFill>
          <a:effectLst/>
        </p:grpSpPr>
        <p:grpSp>
          <p:nvGrpSpPr>
            <p:cNvPr id="34" name="Группа 25"/>
            <p:cNvGrpSpPr/>
            <p:nvPr/>
          </p:nvGrpSpPr>
          <p:grpSpPr>
            <a:xfrm>
              <a:off x="755575" y="1988840"/>
              <a:ext cx="792088" cy="1008112"/>
              <a:chOff x="1254154" y="2612571"/>
              <a:chExt cx="792088" cy="1008112"/>
            </a:xfrm>
            <a:grpFill/>
          </p:grpSpPr>
          <p:sp>
            <p:nvSpPr>
              <p:cNvPr id="38" name="Равнобедренный треугольник 37"/>
              <p:cNvSpPr/>
              <p:nvPr/>
            </p:nvSpPr>
            <p:spPr>
              <a:xfrm rot="16200000" flipV="1">
                <a:off x="1146142" y="2720583"/>
                <a:ext cx="1008112" cy="792088"/>
              </a:xfrm>
              <a:prstGeom prst="triangle">
                <a:avLst/>
              </a:prstGeom>
              <a:solidFill>
                <a:srgbClr val="0070C0"/>
              </a:solidFill>
              <a:ln w="38100">
                <a:solidFill>
                  <a:srgbClr val="0070C0"/>
                </a:solidFill>
              </a:ln>
              <a:effectLst>
                <a:outerShdw blurRad="76200" dist="12700" dir="2700000" sy="-23000" kx="-800400" algn="bl" rotWithShape="0">
                  <a:prstClr val="black">
                    <a:alpha val="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326162" y="2900603"/>
                <a:ext cx="34015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  <a:latin typeface="+mn-lt"/>
                  </a:rPr>
                  <a:t>1</a:t>
                </a:r>
                <a:endParaRPr lang="ru-RU" sz="2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37" name="Прямоугольник 36"/>
            <p:cNvSpPr/>
            <p:nvPr/>
          </p:nvSpPr>
          <p:spPr>
            <a:xfrm>
              <a:off x="1619672" y="2060848"/>
              <a:ext cx="72008" cy="936104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333CC"/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755576" y="2780928"/>
            <a:ext cx="936105" cy="1008112"/>
            <a:chOff x="755575" y="1988840"/>
            <a:chExt cx="936105" cy="1008112"/>
          </a:xfrm>
          <a:solidFill>
            <a:srgbClr val="0070C0"/>
          </a:solidFill>
        </p:grpSpPr>
        <p:grpSp>
          <p:nvGrpSpPr>
            <p:cNvPr id="41" name="Группа 25"/>
            <p:cNvGrpSpPr/>
            <p:nvPr/>
          </p:nvGrpSpPr>
          <p:grpSpPr>
            <a:xfrm>
              <a:off x="755575" y="1988840"/>
              <a:ext cx="792088" cy="1008112"/>
              <a:chOff x="1254154" y="2612571"/>
              <a:chExt cx="792088" cy="1008112"/>
            </a:xfrm>
            <a:grpFill/>
          </p:grpSpPr>
          <p:sp>
            <p:nvSpPr>
              <p:cNvPr id="43" name="Равнобедренный треугольник 42"/>
              <p:cNvSpPr/>
              <p:nvPr/>
            </p:nvSpPr>
            <p:spPr>
              <a:xfrm rot="16200000" flipV="1">
                <a:off x="1146142" y="2720583"/>
                <a:ext cx="1008112" cy="792088"/>
              </a:xfrm>
              <a:prstGeom prst="triangle">
                <a:avLst/>
              </a:prstGeom>
              <a:solidFill>
                <a:srgbClr val="3399FF"/>
              </a:solidFill>
              <a:ln w="38100">
                <a:solidFill>
                  <a:srgbClr val="3399FF"/>
                </a:solidFill>
              </a:ln>
              <a:effectLst>
                <a:outerShdw blurRad="76200" dist="12700" dir="2700000" sy="-23000" kx="-800400" algn="bl" rotWithShape="0">
                  <a:prstClr val="black">
                    <a:alpha val="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 dirty="0">
                  <a:solidFill>
                    <a:srgbClr val="3399FF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326162" y="2900603"/>
                <a:ext cx="34015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bg1"/>
                    </a:solidFill>
                    <a:latin typeface="+mn-lt"/>
                  </a:rPr>
                  <a:t>2</a:t>
                </a:r>
                <a:endParaRPr lang="ru-RU" sz="2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42" name="Прямоугольник 41"/>
            <p:cNvSpPr/>
            <p:nvPr/>
          </p:nvSpPr>
          <p:spPr>
            <a:xfrm>
              <a:off x="1619672" y="2060848"/>
              <a:ext cx="72008" cy="936104"/>
            </a:xfrm>
            <a:prstGeom prst="rect">
              <a:avLst/>
            </a:prstGeom>
            <a:solidFill>
              <a:srgbClr val="3399FF"/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399FF"/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755576" y="4149080"/>
            <a:ext cx="936105" cy="1008112"/>
            <a:chOff x="755575" y="1988840"/>
            <a:chExt cx="936105" cy="1008112"/>
          </a:xfrm>
          <a:solidFill>
            <a:srgbClr val="0070C0"/>
          </a:solidFill>
        </p:grpSpPr>
        <p:grpSp>
          <p:nvGrpSpPr>
            <p:cNvPr id="46" name="Группа 25"/>
            <p:cNvGrpSpPr/>
            <p:nvPr/>
          </p:nvGrpSpPr>
          <p:grpSpPr>
            <a:xfrm>
              <a:off x="755575" y="1988840"/>
              <a:ext cx="792088" cy="1008112"/>
              <a:chOff x="1254154" y="2612571"/>
              <a:chExt cx="792088" cy="1008112"/>
            </a:xfrm>
            <a:grpFill/>
          </p:grpSpPr>
          <p:sp>
            <p:nvSpPr>
              <p:cNvPr id="48" name="Равнобедренный треугольник 47"/>
              <p:cNvSpPr/>
              <p:nvPr/>
            </p:nvSpPr>
            <p:spPr>
              <a:xfrm rot="16200000" flipV="1">
                <a:off x="1146142" y="2720583"/>
                <a:ext cx="1008112" cy="792088"/>
              </a:xfrm>
              <a:prstGeom prst="triangle">
                <a:avLst/>
              </a:prstGeom>
              <a:solidFill>
                <a:srgbClr val="33CCFF"/>
              </a:solidFill>
              <a:ln w="38100">
                <a:solidFill>
                  <a:srgbClr val="33CCFF"/>
                </a:solidFill>
              </a:ln>
              <a:effectLst>
                <a:outerShdw blurRad="76200" dist="12700" dir="2700000" sy="-23000" kx="-800400" algn="bl" rotWithShape="0">
                  <a:prstClr val="black">
                    <a:alpha val="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326162" y="2900603"/>
                <a:ext cx="34015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bg1"/>
                    </a:solidFill>
                    <a:latin typeface="+mn-lt"/>
                  </a:rPr>
                  <a:t>3</a:t>
                </a:r>
                <a:endParaRPr lang="ru-RU" sz="2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47" name="Прямоугольник 46"/>
            <p:cNvSpPr/>
            <p:nvPr/>
          </p:nvSpPr>
          <p:spPr>
            <a:xfrm>
              <a:off x="1619672" y="2060848"/>
              <a:ext cx="72008" cy="936104"/>
            </a:xfrm>
            <a:prstGeom prst="rect">
              <a:avLst/>
            </a:prstGeom>
            <a:solidFill>
              <a:srgbClr val="33CCFF"/>
            </a:solidFill>
            <a:ln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755576" y="5517232"/>
            <a:ext cx="936105" cy="1008112"/>
            <a:chOff x="755575" y="1988840"/>
            <a:chExt cx="936105" cy="1008112"/>
          </a:xfrm>
          <a:solidFill>
            <a:srgbClr val="0070C0"/>
          </a:solidFill>
          <a:effectLst/>
        </p:grpSpPr>
        <p:grpSp>
          <p:nvGrpSpPr>
            <p:cNvPr id="56" name="Группа 25"/>
            <p:cNvGrpSpPr/>
            <p:nvPr/>
          </p:nvGrpSpPr>
          <p:grpSpPr>
            <a:xfrm>
              <a:off x="755575" y="1988840"/>
              <a:ext cx="792088" cy="1008112"/>
              <a:chOff x="1254154" y="2612571"/>
              <a:chExt cx="792088" cy="1008112"/>
            </a:xfrm>
            <a:grpFill/>
          </p:grpSpPr>
          <p:sp>
            <p:nvSpPr>
              <p:cNvPr id="58" name="Равнобедренный треугольник 57"/>
              <p:cNvSpPr/>
              <p:nvPr/>
            </p:nvSpPr>
            <p:spPr>
              <a:xfrm rot="16200000" flipV="1">
                <a:off x="1146142" y="2720583"/>
                <a:ext cx="1008112" cy="792088"/>
              </a:xfrm>
              <a:prstGeom prst="triangle">
                <a:avLst/>
              </a:prstGeom>
              <a:solidFill>
                <a:srgbClr val="0070C0"/>
              </a:solidFill>
              <a:ln w="38100">
                <a:solidFill>
                  <a:srgbClr val="0070C0"/>
                </a:solidFill>
              </a:ln>
              <a:effectLst>
                <a:outerShdw blurRad="76200" dist="12700" dir="2700000" sy="-23000" kx="-800400" algn="bl" rotWithShape="0">
                  <a:prstClr val="black">
                    <a:alpha val="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326162" y="2900603"/>
                <a:ext cx="34015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bg1"/>
                    </a:solidFill>
                  </a:rPr>
                  <a:t>4</a:t>
                </a:r>
                <a:endParaRPr lang="ru-RU" sz="2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57" name="Прямоугольник 56"/>
            <p:cNvSpPr/>
            <p:nvPr/>
          </p:nvSpPr>
          <p:spPr>
            <a:xfrm>
              <a:off x="1619672" y="2060848"/>
              <a:ext cx="72008" cy="936104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333CC"/>
                </a:solidFill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2015208" y="1556792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реализация </a:t>
            </a:r>
            <a:r>
              <a:rPr lang="ru-RU" sz="2400" dirty="0" err="1" smtClean="0"/>
              <a:t>системно-деятельностного</a:t>
            </a:r>
            <a:r>
              <a:rPr lang="ru-RU" sz="2400" dirty="0" smtClean="0"/>
              <a:t> подхода в обучении</a:t>
            </a:r>
            <a:endParaRPr lang="ru-RU" sz="2400" dirty="0"/>
          </a:p>
        </p:txBody>
      </p:sp>
      <p:sp>
        <p:nvSpPr>
          <p:cNvPr id="61" name="TextBox 60"/>
          <p:cNvSpPr txBox="1"/>
          <p:nvPr/>
        </p:nvSpPr>
        <p:spPr>
          <a:xfrm>
            <a:off x="2051720" y="306896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организация работы с </a:t>
            </a:r>
            <a:r>
              <a:rPr lang="ru-RU" sz="2400" dirty="0" err="1" smtClean="0"/>
              <a:t>портфолио</a:t>
            </a:r>
            <a:r>
              <a:rPr lang="ru-RU" sz="2400" dirty="0" smtClean="0"/>
              <a:t> учащихся</a:t>
            </a:r>
            <a:endParaRPr lang="ru-RU" sz="2400" dirty="0"/>
          </a:p>
        </p:txBody>
      </p:sp>
      <p:sp>
        <p:nvSpPr>
          <p:cNvPr id="62" name="TextBox 61"/>
          <p:cNvSpPr txBox="1"/>
          <p:nvPr/>
        </p:nvSpPr>
        <p:spPr>
          <a:xfrm>
            <a:off x="1979712" y="4293096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использование в учебном процессе аппаратно-программного обеспечения</a:t>
            </a:r>
            <a:endParaRPr lang="ru-RU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1835696" y="5589240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организация и сопровождение учащихся во внеурочной деятельности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971550"/>
            <a:ext cx="9144000" cy="0"/>
          </a:xfrm>
          <a:prstGeom prst="line">
            <a:avLst/>
          </a:prstGeom>
          <a:ln w="57150">
            <a:solidFill>
              <a:srgbClr val="36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>
          <a:xfrm>
            <a:off x="1259632" y="0"/>
            <a:ext cx="6810375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Начальное общее образование</a:t>
            </a: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116632"/>
            <a:ext cx="857250" cy="882650"/>
            <a:chOff x="0" y="386915"/>
            <a:chExt cx="1672102" cy="2041381"/>
          </a:xfrm>
        </p:grpSpPr>
        <p:pic>
          <p:nvPicPr>
            <p:cNvPr id="1025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92696"/>
              <a:ext cx="1672102" cy="173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844" y="386915"/>
              <a:ext cx="936104" cy="36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101031078"/>
              </p:ext>
            </p:extLst>
          </p:nvPr>
        </p:nvGraphicFramePr>
        <p:xfrm>
          <a:off x="755576" y="2132856"/>
          <a:ext cx="7190183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584" y="1196752"/>
            <a:ext cx="2382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3399FF"/>
                </a:solidFill>
              </a:rPr>
              <a:t>Русский язык (%)</a:t>
            </a:r>
            <a:endParaRPr lang="ru-RU" sz="2400" dirty="0">
              <a:solidFill>
                <a:srgbClr val="339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971550"/>
            <a:ext cx="9144000" cy="0"/>
          </a:xfrm>
          <a:prstGeom prst="line">
            <a:avLst/>
          </a:prstGeom>
          <a:ln w="57150">
            <a:solidFill>
              <a:srgbClr val="36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>
          <a:xfrm>
            <a:off x="1259632" y="0"/>
            <a:ext cx="6810375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Начальное общее образование</a:t>
            </a: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116632"/>
            <a:ext cx="857250" cy="882650"/>
            <a:chOff x="0" y="386915"/>
            <a:chExt cx="1672102" cy="2041381"/>
          </a:xfrm>
        </p:grpSpPr>
        <p:pic>
          <p:nvPicPr>
            <p:cNvPr id="1025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92696"/>
              <a:ext cx="1672102" cy="173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844" y="386915"/>
              <a:ext cx="936104" cy="36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3824444796"/>
              </p:ext>
            </p:extLst>
          </p:nvPr>
        </p:nvGraphicFramePr>
        <p:xfrm>
          <a:off x="395536" y="1988840"/>
          <a:ext cx="799288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592" y="1196752"/>
            <a:ext cx="2996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3399FF"/>
                </a:solidFill>
              </a:rPr>
              <a:t>Групповой проект (%)</a:t>
            </a:r>
            <a:endParaRPr lang="ru-RU" sz="2400" dirty="0">
              <a:solidFill>
                <a:srgbClr val="339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971550"/>
            <a:ext cx="9144000" cy="0"/>
          </a:xfrm>
          <a:prstGeom prst="line">
            <a:avLst/>
          </a:prstGeom>
          <a:ln w="57150">
            <a:solidFill>
              <a:srgbClr val="36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>
          <a:xfrm>
            <a:off x="1259632" y="0"/>
            <a:ext cx="6810375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Начальное общее образование</a:t>
            </a: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116632"/>
            <a:ext cx="857250" cy="882650"/>
            <a:chOff x="0" y="386915"/>
            <a:chExt cx="1672102" cy="2041381"/>
          </a:xfrm>
        </p:grpSpPr>
        <p:pic>
          <p:nvPicPr>
            <p:cNvPr id="1025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92696"/>
              <a:ext cx="1672102" cy="173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844" y="386915"/>
              <a:ext cx="936104" cy="36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624377868"/>
              </p:ext>
            </p:extLst>
          </p:nvPr>
        </p:nvGraphicFramePr>
        <p:xfrm>
          <a:off x="395536" y="1700808"/>
          <a:ext cx="842493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7584" y="119675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3399FF"/>
                </a:solidFill>
              </a:rPr>
              <a:t>Математика (%)</a:t>
            </a:r>
            <a:endParaRPr lang="ru-RU" sz="2400" dirty="0">
              <a:solidFill>
                <a:srgbClr val="339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971550"/>
            <a:ext cx="9144000" cy="0"/>
          </a:xfrm>
          <a:prstGeom prst="line">
            <a:avLst/>
          </a:prstGeom>
          <a:ln w="57150">
            <a:solidFill>
              <a:srgbClr val="36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>
          <a:xfrm>
            <a:off x="1259632" y="0"/>
            <a:ext cx="681037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solidFill>
                  <a:srgbClr val="0070C0"/>
                </a:solidFill>
              </a:rPr>
              <a:t>Начальное общее образование</a:t>
            </a: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116632"/>
            <a:ext cx="857250" cy="882650"/>
            <a:chOff x="0" y="386915"/>
            <a:chExt cx="1672102" cy="2041381"/>
          </a:xfrm>
        </p:grpSpPr>
        <p:pic>
          <p:nvPicPr>
            <p:cNvPr id="1025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92696"/>
              <a:ext cx="1672102" cy="173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844" y="386915"/>
              <a:ext cx="936104" cy="36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861465395"/>
              </p:ext>
            </p:extLst>
          </p:nvPr>
        </p:nvGraphicFramePr>
        <p:xfrm>
          <a:off x="467544" y="1700808"/>
          <a:ext cx="813690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584" y="1196752"/>
            <a:ext cx="4080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3399FF"/>
                </a:solidFill>
              </a:rPr>
              <a:t>Читательская грамотность (%)</a:t>
            </a:r>
            <a:endParaRPr lang="ru-RU" sz="2400" dirty="0">
              <a:solidFill>
                <a:srgbClr val="339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971550"/>
            <a:ext cx="9144000" cy="0"/>
          </a:xfrm>
          <a:prstGeom prst="line">
            <a:avLst/>
          </a:prstGeom>
          <a:ln w="57150">
            <a:solidFill>
              <a:srgbClr val="36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>
          <a:xfrm>
            <a:off x="1259632" y="0"/>
            <a:ext cx="6810375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Основное общее  образование</a:t>
            </a: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116632"/>
            <a:ext cx="857250" cy="882650"/>
            <a:chOff x="0" y="386915"/>
            <a:chExt cx="1672102" cy="2041381"/>
          </a:xfrm>
        </p:grpSpPr>
        <p:pic>
          <p:nvPicPr>
            <p:cNvPr id="1025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92696"/>
              <a:ext cx="1672102" cy="173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844" y="386915"/>
              <a:ext cx="936104" cy="36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\\192.168.1.32\общая роо\Августовская конференция 2015\Разделы доклада\Общее образование\Результаты ИК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052736"/>
            <a:ext cx="9144001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188641"/>
            <a:ext cx="1475656" cy="1727091"/>
            <a:chOff x="0" y="386915"/>
            <a:chExt cx="1672102" cy="204138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92696"/>
              <a:ext cx="1672102" cy="173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844" y="386915"/>
              <a:ext cx="936104" cy="362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214414" y="2214554"/>
            <a:ext cx="6929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«Управление изменениями содержания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образования</a:t>
            </a:r>
          </a:p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4000" dirty="0" err="1">
                <a:solidFill>
                  <a:schemeClr val="accent1">
                    <a:lumMod val="75000"/>
                  </a:schemeClr>
                </a:solidFill>
              </a:rPr>
              <a:t>Тасеевском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 районе»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1760" y="4441603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Кулева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Татьяна Михайловна, начальник отдела образования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357166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ОТДЕЛ ОБРАЗОВАНИЯ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АДМИНИСТРАЦИИ ТАСЕЕВСКОГО РАЙОНА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1407" y="6210989"/>
            <a:ext cx="2180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28 августа 2015 года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Рисунок 9" descr="Логотип-педсовета.png"/>
          <p:cNvPicPr>
            <a:picLocks noChangeAspect="1"/>
          </p:cNvPicPr>
          <p:nvPr/>
        </p:nvPicPr>
        <p:blipFill rotWithShape="1">
          <a:blip r:embed="rId4" cstate="print"/>
          <a:srcRect l="29101"/>
          <a:stretch/>
        </p:blipFill>
        <p:spPr>
          <a:xfrm>
            <a:off x="5569971" y="6022322"/>
            <a:ext cx="3333192" cy="746667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919683" y="4221088"/>
            <a:ext cx="4983480" cy="0"/>
          </a:xfrm>
          <a:prstGeom prst="line">
            <a:avLst/>
          </a:prstGeom>
          <a:ln w="28575">
            <a:solidFill>
              <a:srgbClr val="FC1C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3716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971550"/>
            <a:ext cx="9144000" cy="0"/>
          </a:xfrm>
          <a:prstGeom prst="line">
            <a:avLst/>
          </a:prstGeom>
          <a:ln w="57150">
            <a:solidFill>
              <a:srgbClr val="36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>
          <a:xfrm>
            <a:off x="1259632" y="0"/>
            <a:ext cx="6810375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Основное общее  образование</a:t>
            </a: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116632"/>
            <a:ext cx="857250" cy="882650"/>
            <a:chOff x="0" y="386915"/>
            <a:chExt cx="1672102" cy="2041381"/>
          </a:xfrm>
        </p:grpSpPr>
        <p:pic>
          <p:nvPicPr>
            <p:cNvPr id="1025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92696"/>
              <a:ext cx="1672102" cy="173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844" y="386915"/>
              <a:ext cx="936104" cy="36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8"/>
          <p:cNvGrpSpPr/>
          <p:nvPr/>
        </p:nvGrpSpPr>
        <p:grpSpPr>
          <a:xfrm>
            <a:off x="755576" y="1124744"/>
            <a:ext cx="936105" cy="1008112"/>
            <a:chOff x="755575" y="1988840"/>
            <a:chExt cx="936105" cy="1008112"/>
          </a:xfrm>
          <a:solidFill>
            <a:srgbClr val="0070C0"/>
          </a:solidFill>
          <a:effectLst/>
        </p:grpSpPr>
        <p:grpSp>
          <p:nvGrpSpPr>
            <p:cNvPr id="10" name="Группа 25"/>
            <p:cNvGrpSpPr/>
            <p:nvPr/>
          </p:nvGrpSpPr>
          <p:grpSpPr>
            <a:xfrm>
              <a:off x="755575" y="1988840"/>
              <a:ext cx="792088" cy="1008112"/>
              <a:chOff x="1254154" y="2612571"/>
              <a:chExt cx="792088" cy="1008112"/>
            </a:xfrm>
            <a:grpFill/>
          </p:grpSpPr>
          <p:sp>
            <p:nvSpPr>
              <p:cNvPr id="12" name="Равнобедренный треугольник 11"/>
              <p:cNvSpPr/>
              <p:nvPr/>
            </p:nvSpPr>
            <p:spPr>
              <a:xfrm rot="16200000" flipV="1">
                <a:off x="1146142" y="2720583"/>
                <a:ext cx="1008112" cy="792088"/>
              </a:xfrm>
              <a:prstGeom prst="triangle">
                <a:avLst/>
              </a:prstGeom>
              <a:solidFill>
                <a:srgbClr val="0070C0"/>
              </a:solidFill>
              <a:ln w="38100">
                <a:solidFill>
                  <a:srgbClr val="0070C0"/>
                </a:solidFill>
              </a:ln>
              <a:effectLst>
                <a:outerShdw blurRad="76200" dist="12700" dir="2700000" sy="-23000" kx="-800400" algn="bl" rotWithShape="0">
                  <a:prstClr val="black">
                    <a:alpha val="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326162" y="2900603"/>
                <a:ext cx="34015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  <a:latin typeface="+mn-lt"/>
                  </a:rPr>
                  <a:t>1</a:t>
                </a:r>
                <a:endParaRPr lang="ru-RU" sz="2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11" name="Прямоугольник 10"/>
            <p:cNvSpPr/>
            <p:nvPr/>
          </p:nvSpPr>
          <p:spPr>
            <a:xfrm>
              <a:off x="1619672" y="2060848"/>
              <a:ext cx="72008" cy="936104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333CC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55576" y="2204864"/>
            <a:ext cx="936105" cy="1008112"/>
            <a:chOff x="755575" y="1988840"/>
            <a:chExt cx="936105" cy="1008112"/>
          </a:xfrm>
          <a:solidFill>
            <a:srgbClr val="0070C0"/>
          </a:solidFill>
        </p:grpSpPr>
        <p:grpSp>
          <p:nvGrpSpPr>
            <p:cNvPr id="15" name="Группа 25"/>
            <p:cNvGrpSpPr/>
            <p:nvPr/>
          </p:nvGrpSpPr>
          <p:grpSpPr>
            <a:xfrm>
              <a:off x="755575" y="1988840"/>
              <a:ext cx="792088" cy="1008112"/>
              <a:chOff x="1254154" y="2612571"/>
              <a:chExt cx="792088" cy="1008112"/>
            </a:xfrm>
            <a:grpFill/>
          </p:grpSpPr>
          <p:sp>
            <p:nvSpPr>
              <p:cNvPr id="18" name="Равнобедренный треугольник 17"/>
              <p:cNvSpPr/>
              <p:nvPr/>
            </p:nvSpPr>
            <p:spPr>
              <a:xfrm rot="16200000" flipV="1">
                <a:off x="1146142" y="2720583"/>
                <a:ext cx="1008112" cy="792088"/>
              </a:xfrm>
              <a:prstGeom prst="triangle">
                <a:avLst/>
              </a:prstGeom>
              <a:solidFill>
                <a:srgbClr val="3399FF"/>
              </a:solidFill>
              <a:ln w="38100">
                <a:solidFill>
                  <a:srgbClr val="3399FF"/>
                </a:solidFill>
              </a:ln>
              <a:effectLst>
                <a:outerShdw blurRad="76200" dist="12700" dir="2700000" sy="-23000" kx="-800400" algn="bl" rotWithShape="0">
                  <a:prstClr val="black">
                    <a:alpha val="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 dirty="0">
                  <a:solidFill>
                    <a:srgbClr val="3399FF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326162" y="2900603"/>
                <a:ext cx="34015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bg1"/>
                    </a:solidFill>
                    <a:latin typeface="+mn-lt"/>
                  </a:rPr>
                  <a:t>2</a:t>
                </a:r>
                <a:endParaRPr lang="ru-RU" sz="2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16" name="Прямоугольник 15"/>
            <p:cNvSpPr/>
            <p:nvPr/>
          </p:nvSpPr>
          <p:spPr>
            <a:xfrm>
              <a:off x="1619672" y="2060848"/>
              <a:ext cx="72008" cy="936104"/>
            </a:xfrm>
            <a:prstGeom prst="rect">
              <a:avLst/>
            </a:prstGeom>
            <a:solidFill>
              <a:srgbClr val="3399FF"/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399FF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55576" y="3284984"/>
            <a:ext cx="936105" cy="1008112"/>
            <a:chOff x="755575" y="1988840"/>
            <a:chExt cx="936105" cy="1008112"/>
          </a:xfrm>
          <a:solidFill>
            <a:srgbClr val="0070C0"/>
          </a:solidFill>
        </p:grpSpPr>
        <p:grpSp>
          <p:nvGrpSpPr>
            <p:cNvPr id="21" name="Группа 25"/>
            <p:cNvGrpSpPr/>
            <p:nvPr/>
          </p:nvGrpSpPr>
          <p:grpSpPr>
            <a:xfrm>
              <a:off x="755575" y="1988840"/>
              <a:ext cx="792088" cy="1008112"/>
              <a:chOff x="1254154" y="2612571"/>
              <a:chExt cx="792088" cy="1008112"/>
            </a:xfrm>
            <a:grpFill/>
          </p:grpSpPr>
          <p:sp>
            <p:nvSpPr>
              <p:cNvPr id="23" name="Равнобедренный треугольник 22"/>
              <p:cNvSpPr/>
              <p:nvPr/>
            </p:nvSpPr>
            <p:spPr>
              <a:xfrm rot="16200000" flipV="1">
                <a:off x="1146142" y="2720583"/>
                <a:ext cx="1008112" cy="792088"/>
              </a:xfrm>
              <a:prstGeom prst="triangle">
                <a:avLst/>
              </a:prstGeom>
              <a:solidFill>
                <a:srgbClr val="33CCFF"/>
              </a:solidFill>
              <a:ln w="38100">
                <a:solidFill>
                  <a:srgbClr val="33CCFF"/>
                </a:solidFill>
              </a:ln>
              <a:effectLst>
                <a:outerShdw blurRad="76200" dist="12700" dir="2700000" sy="-23000" kx="-800400" algn="bl" rotWithShape="0">
                  <a:prstClr val="black">
                    <a:alpha val="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326162" y="2900603"/>
                <a:ext cx="34015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bg1"/>
                    </a:solidFill>
                    <a:latin typeface="+mn-lt"/>
                  </a:rPr>
                  <a:t>3</a:t>
                </a:r>
                <a:endParaRPr lang="ru-RU" sz="2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22" name="Прямоугольник 21"/>
            <p:cNvSpPr/>
            <p:nvPr/>
          </p:nvSpPr>
          <p:spPr>
            <a:xfrm>
              <a:off x="1619672" y="2060848"/>
              <a:ext cx="72008" cy="936104"/>
            </a:xfrm>
            <a:prstGeom prst="rect">
              <a:avLst/>
            </a:prstGeom>
            <a:solidFill>
              <a:srgbClr val="33CCFF"/>
            </a:solidFill>
            <a:ln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755576" y="5445224"/>
            <a:ext cx="936105" cy="1008112"/>
            <a:chOff x="755575" y="1988840"/>
            <a:chExt cx="936105" cy="1008112"/>
          </a:xfrm>
          <a:solidFill>
            <a:srgbClr val="0070C0"/>
          </a:solidFill>
          <a:effectLst/>
        </p:grpSpPr>
        <p:grpSp>
          <p:nvGrpSpPr>
            <p:cNvPr id="31" name="Группа 25"/>
            <p:cNvGrpSpPr/>
            <p:nvPr/>
          </p:nvGrpSpPr>
          <p:grpSpPr>
            <a:xfrm>
              <a:off x="755575" y="1988840"/>
              <a:ext cx="792088" cy="1008112"/>
              <a:chOff x="1254154" y="2612571"/>
              <a:chExt cx="792088" cy="1008112"/>
            </a:xfrm>
            <a:grpFill/>
          </p:grpSpPr>
          <p:sp>
            <p:nvSpPr>
              <p:cNvPr id="33" name="Равнобедренный треугольник 32"/>
              <p:cNvSpPr/>
              <p:nvPr/>
            </p:nvSpPr>
            <p:spPr>
              <a:xfrm rot="16200000" flipV="1">
                <a:off x="1146142" y="2720583"/>
                <a:ext cx="1008112" cy="792088"/>
              </a:xfrm>
              <a:prstGeom prst="triangle">
                <a:avLst/>
              </a:prstGeom>
              <a:solidFill>
                <a:srgbClr val="0070C0"/>
              </a:solidFill>
              <a:ln w="38100">
                <a:solidFill>
                  <a:srgbClr val="0070C0"/>
                </a:solidFill>
              </a:ln>
              <a:effectLst>
                <a:outerShdw blurRad="76200" dist="12700" dir="2700000" sy="-23000" kx="-800400" algn="bl" rotWithShape="0">
                  <a:prstClr val="black">
                    <a:alpha val="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326162" y="2900603"/>
                <a:ext cx="34015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bg1"/>
                    </a:solidFill>
                  </a:rPr>
                  <a:t>5</a:t>
                </a:r>
                <a:endParaRPr lang="ru-RU" sz="2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32" name="Прямоугольник 31"/>
            <p:cNvSpPr/>
            <p:nvPr/>
          </p:nvSpPr>
          <p:spPr>
            <a:xfrm>
              <a:off x="1619672" y="2060848"/>
              <a:ext cx="72008" cy="936104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333CC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55576" y="4365104"/>
            <a:ext cx="936105" cy="1008112"/>
            <a:chOff x="755575" y="1988840"/>
            <a:chExt cx="936105" cy="1008112"/>
          </a:xfrm>
          <a:solidFill>
            <a:srgbClr val="0070C0"/>
          </a:solidFill>
        </p:grpSpPr>
        <p:grpSp>
          <p:nvGrpSpPr>
            <p:cNvPr id="36" name="Группа 25"/>
            <p:cNvGrpSpPr/>
            <p:nvPr/>
          </p:nvGrpSpPr>
          <p:grpSpPr>
            <a:xfrm>
              <a:off x="755575" y="1988840"/>
              <a:ext cx="792088" cy="1008112"/>
              <a:chOff x="1254154" y="2612571"/>
              <a:chExt cx="792088" cy="1008112"/>
            </a:xfrm>
            <a:grpFill/>
          </p:grpSpPr>
          <p:sp>
            <p:nvSpPr>
              <p:cNvPr id="38" name="Равнобедренный треугольник 37"/>
              <p:cNvSpPr/>
              <p:nvPr/>
            </p:nvSpPr>
            <p:spPr>
              <a:xfrm rot="16200000" flipV="1">
                <a:off x="1146142" y="2720583"/>
                <a:ext cx="1008112" cy="792088"/>
              </a:xfrm>
              <a:prstGeom prst="triangle">
                <a:avLst/>
              </a:prstGeom>
              <a:solidFill>
                <a:srgbClr val="3399FF"/>
              </a:solidFill>
              <a:ln w="38100">
                <a:solidFill>
                  <a:srgbClr val="3399FF"/>
                </a:solidFill>
              </a:ln>
              <a:effectLst>
                <a:outerShdw blurRad="76200" dist="12700" dir="2700000" sy="-23000" kx="-800400" algn="bl" rotWithShape="0">
                  <a:prstClr val="black">
                    <a:alpha val="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 dirty="0">
                  <a:solidFill>
                    <a:srgbClr val="3399FF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326162" y="2900603"/>
                <a:ext cx="34015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bg1"/>
                    </a:solidFill>
                  </a:rPr>
                  <a:t>4</a:t>
                </a:r>
                <a:endParaRPr lang="ru-RU" sz="2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37" name="Прямоугольник 36"/>
            <p:cNvSpPr/>
            <p:nvPr/>
          </p:nvSpPr>
          <p:spPr>
            <a:xfrm>
              <a:off x="1619672" y="2060848"/>
              <a:ext cx="72008" cy="936104"/>
            </a:xfrm>
            <a:prstGeom prst="rect">
              <a:avLst/>
            </a:prstGeom>
            <a:solidFill>
              <a:srgbClr val="3399FF"/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399FF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979712" y="148478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Приведены в соответствие нормативные документы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1979712" y="242088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Разработаны основная образовательная программа основного общего образования, проекты рабочих программ по предметам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1979712" y="364502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Получено необходимое учебное оборудование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1907704" y="458112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 педагоги и работники администрации школ прошли курсовую подготовку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1835696" y="5517232"/>
            <a:ext cx="7308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Информирование общественности о введении ФГОС ООО осуществляется на родительских собраниях, конференциях школьного и муниципального уровнях. Информация размещается на сайтах ОУ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971550"/>
            <a:ext cx="9144000" cy="0"/>
          </a:xfrm>
          <a:prstGeom prst="line">
            <a:avLst/>
          </a:prstGeom>
          <a:ln w="57150">
            <a:solidFill>
              <a:srgbClr val="36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>
          <a:xfrm>
            <a:off x="1259632" y="0"/>
            <a:ext cx="6810375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Основное общее образование</a:t>
            </a: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116632"/>
            <a:ext cx="857250" cy="882650"/>
            <a:chOff x="0" y="386915"/>
            <a:chExt cx="1672102" cy="2041381"/>
          </a:xfrm>
        </p:grpSpPr>
        <p:pic>
          <p:nvPicPr>
            <p:cNvPr id="1025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92696"/>
              <a:ext cx="1672102" cy="173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844" y="386915"/>
              <a:ext cx="936104" cy="36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4" name="Диаграмма 13"/>
          <p:cNvGraphicFramePr/>
          <p:nvPr/>
        </p:nvGraphicFramePr>
        <p:xfrm>
          <a:off x="1043608" y="1124744"/>
          <a:ext cx="609600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6625" name="Picture 1" descr="C:\Documents and Settings\user\Рабочий стол\ф\учени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365104"/>
            <a:ext cx="2746816" cy="2348880"/>
          </a:xfrm>
          <a:prstGeom prst="rect">
            <a:avLst/>
          </a:prstGeom>
          <a:noFill/>
        </p:spPr>
      </p:pic>
      <p:pic>
        <p:nvPicPr>
          <p:cNvPr id="15" name="Picture 2" descr="C:\Users\zalega\Desktop\Августовский педсовет 2015\Рисунки\Чужие\0_68a8e_439713a4_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509120"/>
            <a:ext cx="3222686" cy="218605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971550"/>
            <a:ext cx="9144000" cy="0"/>
          </a:xfrm>
          <a:prstGeom prst="line">
            <a:avLst/>
          </a:prstGeom>
          <a:ln w="57150">
            <a:solidFill>
              <a:srgbClr val="36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>
          <a:xfrm>
            <a:off x="1259632" y="0"/>
            <a:ext cx="681037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dirty="0" smtClean="0">
                <a:solidFill>
                  <a:srgbClr val="0070C0"/>
                </a:solidFill>
              </a:rPr>
              <a:t>Основное общее образование</a:t>
            </a: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116632"/>
            <a:ext cx="857250" cy="882650"/>
            <a:chOff x="0" y="386915"/>
            <a:chExt cx="1672102" cy="2041381"/>
          </a:xfrm>
        </p:grpSpPr>
        <p:pic>
          <p:nvPicPr>
            <p:cNvPr id="1025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92696"/>
              <a:ext cx="1672102" cy="173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844" y="386915"/>
              <a:ext cx="936104" cy="36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8" name="Диаграмма 7"/>
          <p:cNvGraphicFramePr/>
          <p:nvPr/>
        </p:nvGraphicFramePr>
        <p:xfrm>
          <a:off x="683568" y="4509120"/>
          <a:ext cx="763284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504" y="429309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3CC"/>
                </a:solidFill>
              </a:rPr>
              <a:t>Средний балл ОГЭ </a:t>
            </a:r>
            <a:endParaRPr lang="ru-RU" dirty="0">
              <a:solidFill>
                <a:srgbClr val="0033CC"/>
              </a:solidFill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611560" y="1196752"/>
          <a:ext cx="7992888" cy="289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971550"/>
            <a:ext cx="9144000" cy="0"/>
          </a:xfrm>
          <a:prstGeom prst="line">
            <a:avLst/>
          </a:prstGeom>
          <a:ln w="57150">
            <a:solidFill>
              <a:srgbClr val="36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>
          <a:xfrm>
            <a:off x="1259632" y="0"/>
            <a:ext cx="681037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dirty="0" smtClean="0">
                <a:solidFill>
                  <a:srgbClr val="0070C0"/>
                </a:solidFill>
              </a:rPr>
              <a:t>Среднее общее образование</a:t>
            </a: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116632"/>
            <a:ext cx="857250" cy="882650"/>
            <a:chOff x="0" y="386915"/>
            <a:chExt cx="1672102" cy="2041381"/>
          </a:xfrm>
        </p:grpSpPr>
        <p:pic>
          <p:nvPicPr>
            <p:cNvPr id="1025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92696"/>
              <a:ext cx="1672102" cy="173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844" y="386915"/>
              <a:ext cx="936104" cy="36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8" name="Содержимое 3"/>
          <p:cNvGraphicFramePr>
            <a:graphicFrameLocks noGrp="1"/>
          </p:cNvGraphicFramePr>
          <p:nvPr/>
        </p:nvGraphicFramePr>
        <p:xfrm>
          <a:off x="0" y="1124744"/>
          <a:ext cx="91440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971550"/>
            <a:ext cx="9144000" cy="0"/>
          </a:xfrm>
          <a:prstGeom prst="line">
            <a:avLst/>
          </a:prstGeom>
          <a:ln w="57150">
            <a:solidFill>
              <a:srgbClr val="36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>
          <a:xfrm>
            <a:off x="1259632" y="0"/>
            <a:ext cx="681037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dirty="0" smtClean="0">
                <a:solidFill>
                  <a:srgbClr val="0070C0"/>
                </a:solidFill>
              </a:rPr>
              <a:t>Среднее общее образование</a:t>
            </a: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116632"/>
            <a:ext cx="857250" cy="882650"/>
            <a:chOff x="0" y="386915"/>
            <a:chExt cx="1672102" cy="2041381"/>
          </a:xfrm>
        </p:grpSpPr>
        <p:pic>
          <p:nvPicPr>
            <p:cNvPr id="1025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92696"/>
              <a:ext cx="1672102" cy="173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844" y="386915"/>
              <a:ext cx="936104" cy="36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1825666093"/>
              </p:ext>
            </p:extLst>
          </p:nvPr>
        </p:nvGraphicFramePr>
        <p:xfrm>
          <a:off x="323528" y="1196752"/>
          <a:ext cx="835292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971550"/>
            <a:ext cx="9144000" cy="0"/>
          </a:xfrm>
          <a:prstGeom prst="line">
            <a:avLst/>
          </a:prstGeom>
          <a:ln w="57150">
            <a:solidFill>
              <a:srgbClr val="36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>
          <a:xfrm>
            <a:off x="1259632" y="0"/>
            <a:ext cx="681037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dirty="0" smtClean="0">
                <a:solidFill>
                  <a:srgbClr val="0070C0"/>
                </a:solidFill>
              </a:rPr>
              <a:t>Среднее общее образование</a:t>
            </a: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116632"/>
            <a:ext cx="857250" cy="882650"/>
            <a:chOff x="0" y="386915"/>
            <a:chExt cx="1672102" cy="2041381"/>
          </a:xfrm>
        </p:grpSpPr>
        <p:pic>
          <p:nvPicPr>
            <p:cNvPr id="1025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92696"/>
              <a:ext cx="1672102" cy="173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844" y="386915"/>
              <a:ext cx="936104" cy="36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7" name="Picture 3" descr="\\192.168.1.32\общая роо\Августовская конференция 2015\Разделы доклада\Общее образование\МЕДАЛИСТЫ\медалисты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76872"/>
            <a:ext cx="5778822" cy="309634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12160" y="1071801"/>
            <a:ext cx="244827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33CC"/>
                </a:solidFill>
              </a:rPr>
              <a:t>Соловьева Анастасия</a:t>
            </a:r>
          </a:p>
          <a:p>
            <a:pPr marL="342900" indent="-342900">
              <a:buAutoNum type="arabicPeriod"/>
            </a:pPr>
            <a:endParaRPr lang="ru-RU" sz="1000" dirty="0" smtClean="0">
              <a:solidFill>
                <a:srgbClr val="0033CC"/>
              </a:solidFill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33CC"/>
                </a:solidFill>
              </a:rPr>
              <a:t>Федорова Анастасия</a:t>
            </a:r>
          </a:p>
          <a:p>
            <a:pPr marL="342900" indent="-342900">
              <a:buAutoNum type="arabicPeriod"/>
            </a:pPr>
            <a:endParaRPr lang="ru-RU" sz="1000" dirty="0" smtClean="0">
              <a:solidFill>
                <a:srgbClr val="0033CC"/>
              </a:solidFill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33CC"/>
                </a:solidFill>
              </a:rPr>
              <a:t>Медведева Юлия</a:t>
            </a:r>
          </a:p>
          <a:p>
            <a:pPr marL="342900" indent="-342900">
              <a:buAutoNum type="arabicPeriod"/>
            </a:pPr>
            <a:endParaRPr lang="ru-RU" sz="1000" dirty="0" smtClean="0">
              <a:solidFill>
                <a:srgbClr val="0033CC"/>
              </a:solidFill>
            </a:endParaRPr>
          </a:p>
          <a:p>
            <a:pPr marL="342900" indent="-342900">
              <a:buAutoNum type="arabicPeriod"/>
            </a:pPr>
            <a:r>
              <a:rPr lang="ru-RU" sz="2000" dirty="0" err="1" smtClean="0">
                <a:solidFill>
                  <a:srgbClr val="0033CC"/>
                </a:solidFill>
              </a:rPr>
              <a:t>Каяшова</a:t>
            </a:r>
            <a:r>
              <a:rPr lang="ru-RU" sz="2000" dirty="0" smtClean="0">
                <a:solidFill>
                  <a:srgbClr val="0033CC"/>
                </a:solidFill>
              </a:rPr>
              <a:t> Анна</a:t>
            </a:r>
          </a:p>
          <a:p>
            <a:pPr marL="342900" indent="-342900">
              <a:buAutoNum type="arabicPeriod"/>
            </a:pPr>
            <a:endParaRPr lang="ru-RU" sz="1000" dirty="0" smtClean="0">
              <a:solidFill>
                <a:srgbClr val="0033CC"/>
              </a:solidFill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33CC"/>
                </a:solidFill>
              </a:rPr>
              <a:t>Козлова Екатерина</a:t>
            </a:r>
          </a:p>
          <a:p>
            <a:pPr marL="342900" indent="-342900">
              <a:buAutoNum type="arabicPeriod"/>
            </a:pPr>
            <a:endParaRPr lang="ru-RU" sz="1000" dirty="0" smtClean="0">
              <a:solidFill>
                <a:srgbClr val="0033CC"/>
              </a:solidFill>
            </a:endParaRPr>
          </a:p>
          <a:p>
            <a:pPr marL="342900" indent="-342900">
              <a:buAutoNum type="arabicPeriod"/>
            </a:pPr>
            <a:r>
              <a:rPr lang="ru-RU" sz="2000" dirty="0" err="1" smtClean="0">
                <a:solidFill>
                  <a:srgbClr val="0033CC"/>
                </a:solidFill>
              </a:rPr>
              <a:t>Подельцова</a:t>
            </a:r>
            <a:r>
              <a:rPr lang="ru-RU" sz="2000" dirty="0" smtClean="0">
                <a:solidFill>
                  <a:srgbClr val="0033CC"/>
                </a:solidFill>
              </a:rPr>
              <a:t> Юлия</a:t>
            </a:r>
          </a:p>
          <a:p>
            <a:pPr marL="342900" indent="-342900">
              <a:buAutoNum type="arabicPeriod"/>
            </a:pPr>
            <a:endParaRPr lang="ru-RU" sz="1000" dirty="0" smtClean="0">
              <a:solidFill>
                <a:srgbClr val="0033CC"/>
              </a:solidFill>
            </a:endParaRPr>
          </a:p>
          <a:p>
            <a:pPr marL="342900" indent="-342900">
              <a:buAutoNum type="arabicPeriod"/>
            </a:pPr>
            <a:r>
              <a:rPr lang="ru-RU" sz="2000" dirty="0" err="1" smtClean="0">
                <a:solidFill>
                  <a:srgbClr val="0033CC"/>
                </a:solidFill>
              </a:rPr>
              <a:t>Мажанская</a:t>
            </a:r>
            <a:r>
              <a:rPr lang="ru-RU" sz="2000" dirty="0" smtClean="0">
                <a:solidFill>
                  <a:srgbClr val="0033CC"/>
                </a:solidFill>
              </a:rPr>
              <a:t> Елизавета</a:t>
            </a:r>
          </a:p>
          <a:p>
            <a:pPr marL="342900" indent="-342900">
              <a:buAutoNum type="arabicPeriod"/>
            </a:pPr>
            <a:endParaRPr lang="ru-RU" sz="1000" dirty="0" smtClean="0">
              <a:solidFill>
                <a:srgbClr val="0033CC"/>
              </a:solidFill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33CC"/>
                </a:solidFill>
              </a:rPr>
              <a:t>Удалова Алина</a:t>
            </a:r>
          </a:p>
          <a:p>
            <a:pPr marL="342900" indent="-342900">
              <a:buAutoNum type="arabicPeriod"/>
            </a:pPr>
            <a:endParaRPr lang="ru-RU" sz="1000" dirty="0" smtClean="0">
              <a:solidFill>
                <a:srgbClr val="0033CC"/>
              </a:solidFill>
            </a:endParaRPr>
          </a:p>
          <a:p>
            <a:pPr marL="342900" indent="-342900">
              <a:buAutoNum type="arabicPeriod"/>
            </a:pPr>
            <a:r>
              <a:rPr lang="ru-RU" sz="2000" dirty="0" err="1" smtClean="0">
                <a:solidFill>
                  <a:srgbClr val="0033CC"/>
                </a:solidFill>
              </a:rPr>
              <a:t>Картеев</a:t>
            </a:r>
            <a:r>
              <a:rPr lang="ru-RU" sz="2000" dirty="0" smtClean="0">
                <a:solidFill>
                  <a:srgbClr val="0033CC"/>
                </a:solidFill>
              </a:rPr>
              <a:t> Алексей</a:t>
            </a:r>
            <a:endParaRPr lang="ru-RU" sz="2000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1720" y="155679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33CC"/>
                </a:solidFill>
              </a:rPr>
              <a:t>Медалисты</a:t>
            </a:r>
            <a:endParaRPr lang="ru-RU" sz="2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0" y="971147"/>
            <a:ext cx="9144000" cy="0"/>
          </a:xfrm>
          <a:prstGeom prst="line">
            <a:avLst/>
          </a:prstGeom>
          <a:ln w="57150">
            <a:solidFill>
              <a:srgbClr val="FE83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10025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+mn-lt"/>
              </a:rPr>
              <a:t>…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0" y="971147"/>
            <a:ext cx="9144000" cy="0"/>
          </a:xfrm>
          <a:prstGeom prst="line">
            <a:avLst/>
          </a:prstGeom>
          <a:ln w="57150">
            <a:solidFill>
              <a:srgbClr val="36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Рисунок 48" descr="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556792"/>
            <a:ext cx="2743162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" name="Рисунок 31" descr="18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t="10363" b="2253"/>
          <a:stretch>
            <a:fillRect/>
          </a:stretch>
        </p:blipFill>
        <p:spPr>
          <a:xfrm>
            <a:off x="2051720" y="2708920"/>
            <a:ext cx="1252222" cy="1090596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1690842" y="1915578"/>
            <a:ext cx="1277850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/>
          <a:p>
            <a:pPr algn="r"/>
            <a:r>
              <a:rPr lang="ru-RU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</a:rPr>
              <a:t>СЕНТЯБРЬ</a:t>
            </a:r>
            <a:endParaRPr lang="ru-RU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987824" y="1916832"/>
            <a:ext cx="1117229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>
              <a:contourClr>
                <a:srgbClr val="3661A6"/>
              </a:contourClr>
            </a:sp3d>
          </a:bodyPr>
          <a:lstStyle/>
          <a:p>
            <a:r>
              <a:rPr lang="ru-RU" sz="2000" dirty="0" smtClean="0">
                <a:ln>
                  <a:solidFill>
                    <a:srgbClr val="3661A6"/>
                  </a:solidFill>
                </a:ln>
                <a:solidFill>
                  <a:srgbClr val="3661A6"/>
                </a:solidFill>
                <a:latin typeface="+mn-lt"/>
              </a:rPr>
              <a:t>2016 год</a:t>
            </a:r>
            <a:endParaRPr lang="ru-RU" sz="2000" dirty="0">
              <a:ln>
                <a:solidFill>
                  <a:srgbClr val="3661A6"/>
                </a:solidFill>
              </a:ln>
              <a:solidFill>
                <a:srgbClr val="3661A6"/>
              </a:solidFill>
              <a:effectLst/>
              <a:latin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406650" y="6519446"/>
            <a:ext cx="6570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noProof="1" smtClean="0">
                <a:solidFill>
                  <a:schemeClr val="bg1"/>
                </a:solidFill>
                <a:latin typeface="+mn-lt"/>
              </a:rPr>
              <a:t>РАЗДЕЛ 1. Качество и доступность </a:t>
            </a:r>
            <a:r>
              <a:rPr lang="en-US" sz="1600" noProof="1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600" noProof="1" smtClean="0">
                <a:solidFill>
                  <a:schemeClr val="bg1"/>
                </a:solidFill>
                <a:latin typeface="+mn-lt"/>
              </a:rPr>
              <a:t>общего образования. </a:t>
            </a:r>
            <a:r>
              <a:rPr lang="en-US" sz="1600" noProof="1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600" noProof="1" smtClean="0">
                <a:solidFill>
                  <a:schemeClr val="bg1"/>
                </a:solidFill>
                <a:latin typeface="+mn-lt"/>
              </a:rPr>
              <a:t>Введение ФГОС</a:t>
            </a:r>
            <a:endParaRPr lang="en-GB" sz="1600" noProof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512" y="1052736"/>
            <a:ext cx="2503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661A6"/>
                </a:solidFill>
                <a:latin typeface="+mn-lt"/>
              </a:rPr>
              <a:t>ВВЕДЕНИЕ ФГОС ОВЗ</a:t>
            </a:r>
            <a:endParaRPr lang="ru-RU" sz="2000" b="1" dirty="0">
              <a:solidFill>
                <a:srgbClr val="3661A6"/>
              </a:solidFill>
              <a:latin typeface="+mn-lt"/>
            </a:endParaRP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695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Дети с ОВЗ</a:t>
            </a:r>
            <a:endParaRPr lang="ru-RU" sz="4000" dirty="0">
              <a:solidFill>
                <a:srgbClr val="0070C0"/>
              </a:solidFill>
            </a:endParaRP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116632"/>
            <a:ext cx="857250" cy="882650"/>
            <a:chOff x="0" y="386915"/>
            <a:chExt cx="1672102" cy="2041381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92696"/>
              <a:ext cx="1672102" cy="173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4844" y="386915"/>
              <a:ext cx="936104" cy="36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0" name="Диаграмма 29"/>
          <p:cNvGraphicFramePr/>
          <p:nvPr/>
        </p:nvGraphicFramePr>
        <p:xfrm>
          <a:off x="251520" y="3789040"/>
          <a:ext cx="828092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4338" name="Picture 2" descr="C:\DOCUME~1\user\LOCALS~1\Temp\Rar$DR00.578\1871525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1052736"/>
            <a:ext cx="2880360" cy="2761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0" y="971147"/>
            <a:ext cx="9144000" cy="0"/>
          </a:xfrm>
          <a:prstGeom prst="line">
            <a:avLst/>
          </a:prstGeom>
          <a:ln w="57150">
            <a:solidFill>
              <a:srgbClr val="FE83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10025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+mn-lt"/>
              </a:rPr>
              <a:t>…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0" y="971147"/>
            <a:ext cx="9144000" cy="0"/>
          </a:xfrm>
          <a:prstGeom prst="line">
            <a:avLst/>
          </a:prstGeom>
          <a:ln w="57150">
            <a:solidFill>
              <a:srgbClr val="36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690842" y="1915578"/>
            <a:ext cx="1277850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/>
          <a:p>
            <a:pPr algn="r"/>
            <a:r>
              <a:rPr lang="ru-RU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</a:rPr>
              <a:t>СЕНТЯБРЬ</a:t>
            </a:r>
            <a:endParaRPr lang="ru-RU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406650" y="6519446"/>
            <a:ext cx="6570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noProof="1" smtClean="0">
                <a:solidFill>
                  <a:schemeClr val="bg1"/>
                </a:solidFill>
                <a:latin typeface="+mn-lt"/>
              </a:rPr>
              <a:t>РАЗДЕЛ 1. Качество и доступность </a:t>
            </a:r>
            <a:r>
              <a:rPr lang="en-US" sz="1600" noProof="1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600" noProof="1" smtClean="0">
                <a:solidFill>
                  <a:schemeClr val="bg1"/>
                </a:solidFill>
                <a:latin typeface="+mn-lt"/>
              </a:rPr>
              <a:t>общего образования. </a:t>
            </a:r>
            <a:r>
              <a:rPr lang="en-US" sz="1600" noProof="1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600" noProof="1" smtClean="0">
                <a:solidFill>
                  <a:schemeClr val="bg1"/>
                </a:solidFill>
                <a:latin typeface="+mn-lt"/>
              </a:rPr>
              <a:t>Введение ФГОС</a:t>
            </a:r>
            <a:endParaRPr lang="en-GB" sz="1600" noProof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695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Результат изменений</a:t>
            </a:r>
            <a:endParaRPr lang="ru-RU" sz="4000" dirty="0">
              <a:solidFill>
                <a:srgbClr val="0070C0"/>
              </a:solidFill>
            </a:endParaRP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116632"/>
            <a:ext cx="857250" cy="882650"/>
            <a:chOff x="0" y="386915"/>
            <a:chExt cx="1672102" cy="2041381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92696"/>
              <a:ext cx="1672102" cy="173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4844" y="386915"/>
              <a:ext cx="936104" cy="36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Прямоугольник 16"/>
          <p:cNvSpPr/>
          <p:nvPr/>
        </p:nvSpPr>
        <p:spPr>
          <a:xfrm>
            <a:off x="1547664" y="4221088"/>
            <a:ext cx="7272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устойчивая массовая практика по формированию новых образовательных результатов и, как следствие, 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изменение качества образования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251520" y="4437112"/>
            <a:ext cx="1584176" cy="1368152"/>
            <a:chOff x="755575" y="1988840"/>
            <a:chExt cx="936105" cy="1008112"/>
          </a:xfrm>
          <a:solidFill>
            <a:srgbClr val="0070C0"/>
          </a:solidFill>
          <a:effectLst/>
        </p:grpSpPr>
        <p:grpSp>
          <p:nvGrpSpPr>
            <p:cNvPr id="20" name="Группа 25"/>
            <p:cNvGrpSpPr/>
            <p:nvPr/>
          </p:nvGrpSpPr>
          <p:grpSpPr>
            <a:xfrm>
              <a:off x="755575" y="1988840"/>
              <a:ext cx="792088" cy="1008112"/>
              <a:chOff x="1254154" y="2612571"/>
              <a:chExt cx="792088" cy="1008112"/>
            </a:xfrm>
            <a:grpFill/>
          </p:grpSpPr>
          <p:sp>
            <p:nvSpPr>
              <p:cNvPr id="25" name="Равнобедренный треугольник 24"/>
              <p:cNvSpPr/>
              <p:nvPr/>
            </p:nvSpPr>
            <p:spPr>
              <a:xfrm rot="16200000" flipV="1">
                <a:off x="1146142" y="2720583"/>
                <a:ext cx="1008112" cy="792088"/>
              </a:xfrm>
              <a:prstGeom prst="triangle">
                <a:avLst/>
              </a:prstGeom>
              <a:solidFill>
                <a:srgbClr val="0070C0"/>
              </a:solidFill>
              <a:ln w="38100">
                <a:solidFill>
                  <a:srgbClr val="0070C0"/>
                </a:solidFill>
              </a:ln>
              <a:effectLst>
                <a:outerShdw blurRad="76200" dist="12700" dir="2700000" sy="-23000" kx="-800400" algn="bl" rotWithShape="0">
                  <a:prstClr val="black">
                    <a:alpha val="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326162" y="2900603"/>
                <a:ext cx="18473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ru-RU" sz="2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24" name="Прямоугольник 23"/>
            <p:cNvSpPr/>
            <p:nvPr/>
          </p:nvSpPr>
          <p:spPr>
            <a:xfrm>
              <a:off x="1619672" y="2060848"/>
              <a:ext cx="72008" cy="936104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333CC"/>
                </a:solidFill>
              </a:endParaRPr>
            </a:p>
          </p:txBody>
        </p:sp>
      </p:grpSp>
      <p:pic>
        <p:nvPicPr>
          <p:cNvPr id="47106" name="Picture 2" descr="http://blog.puravidabracelets.com/wp-content/uploads/2013/08/child-vision-care-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196752"/>
            <a:ext cx="3912303" cy="2360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единительная линия 24"/>
          <p:cNvCxnSpPr/>
          <p:nvPr/>
        </p:nvCxnSpPr>
        <p:spPr>
          <a:xfrm>
            <a:off x="0" y="971147"/>
            <a:ext cx="9144000" cy="0"/>
          </a:xfrm>
          <a:prstGeom prst="line">
            <a:avLst/>
          </a:prstGeom>
          <a:ln w="57150">
            <a:solidFill>
              <a:srgbClr val="36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561388" y="1690873"/>
            <a:ext cx="0" cy="4320000"/>
          </a:xfrm>
          <a:prstGeom prst="line">
            <a:avLst/>
          </a:prstGeom>
          <a:ln w="57150">
            <a:solidFill>
              <a:srgbClr val="9AB0D2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>
            <a:spLocks noChangeAspect="1"/>
          </p:cNvSpPr>
          <p:nvPr/>
        </p:nvSpPr>
        <p:spPr>
          <a:xfrm>
            <a:off x="4431323" y="1953474"/>
            <a:ext cx="252000" cy="252000"/>
          </a:xfrm>
          <a:prstGeom prst="ellipse">
            <a:avLst/>
          </a:prstGeom>
          <a:solidFill>
            <a:srgbClr val="3661A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>
            <a:spLocks noChangeAspect="1"/>
          </p:cNvSpPr>
          <p:nvPr/>
        </p:nvSpPr>
        <p:spPr>
          <a:xfrm>
            <a:off x="4427984" y="4149080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67"/>
          <p:cNvGrpSpPr/>
          <p:nvPr/>
        </p:nvGrpSpPr>
        <p:grpSpPr>
          <a:xfrm>
            <a:off x="525082" y="1856607"/>
            <a:ext cx="3708000" cy="1500007"/>
            <a:chOff x="525082" y="1949917"/>
            <a:chExt cx="3708000" cy="1500007"/>
          </a:xfrm>
        </p:grpSpPr>
        <p:grpSp>
          <p:nvGrpSpPr>
            <p:cNvPr id="3" name="Группа 39"/>
            <p:cNvGrpSpPr/>
            <p:nvPr/>
          </p:nvGrpSpPr>
          <p:grpSpPr>
            <a:xfrm flipH="1">
              <a:off x="525082" y="1956169"/>
              <a:ext cx="3708000" cy="1493755"/>
              <a:chOff x="4402136" y="2432050"/>
              <a:chExt cx="2876488" cy="1137951"/>
            </a:xfrm>
          </p:grpSpPr>
          <p:sp>
            <p:nvSpPr>
              <p:cNvPr id="48" name="Прямоугольник 47"/>
              <p:cNvSpPr/>
              <p:nvPr/>
            </p:nvSpPr>
            <p:spPr>
              <a:xfrm>
                <a:off x="4560175" y="2692401"/>
                <a:ext cx="2708926" cy="877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3661A6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ru-RU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Качество и доступность </a:t>
                </a:r>
                <a:br>
                  <a:rPr lang="ru-RU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ru-RU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общего образования. </a:t>
                </a:r>
                <a:br>
                  <a:rPr lang="ru-RU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ru-RU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Введение ФГОС</a:t>
                </a:r>
                <a:endParaRPr lang="en-GB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9" name="Выноска со стрелкой влево 48"/>
              <p:cNvSpPr/>
              <p:nvPr/>
            </p:nvSpPr>
            <p:spPr>
              <a:xfrm>
                <a:off x="4402136" y="2432050"/>
                <a:ext cx="2876488" cy="301675"/>
              </a:xfrm>
              <a:prstGeom prst="leftArrowCallout">
                <a:avLst>
                  <a:gd name="adj1" fmla="val 50000"/>
                  <a:gd name="adj2" fmla="val 25000"/>
                  <a:gd name="adj3" fmla="val 41455"/>
                  <a:gd name="adj4" fmla="val 95310"/>
                </a:avLst>
              </a:prstGeom>
              <a:solidFill>
                <a:srgbClr val="3661A6"/>
              </a:solidFill>
              <a:ln w="19050">
                <a:solidFill>
                  <a:srgbClr val="3661A6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3474439" y="1949917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latin typeface="+mn-lt"/>
                </a:rPr>
                <a:t>01</a:t>
              </a:r>
              <a:endParaRPr lang="ru-RU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61" name="Овал 60"/>
          <p:cNvSpPr>
            <a:spLocks noChangeAspect="1"/>
          </p:cNvSpPr>
          <p:nvPr/>
        </p:nvSpPr>
        <p:spPr>
          <a:xfrm>
            <a:off x="4427984" y="2996952"/>
            <a:ext cx="252000" cy="2520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65"/>
          <p:cNvGrpSpPr/>
          <p:nvPr/>
        </p:nvGrpSpPr>
        <p:grpSpPr>
          <a:xfrm>
            <a:off x="4860032" y="2924944"/>
            <a:ext cx="3708000" cy="1493755"/>
            <a:chOff x="4823705" y="2879148"/>
            <a:chExt cx="3708000" cy="1493755"/>
          </a:xfrm>
        </p:grpSpPr>
        <p:grpSp>
          <p:nvGrpSpPr>
            <p:cNvPr id="5" name="Группа 39"/>
            <p:cNvGrpSpPr/>
            <p:nvPr/>
          </p:nvGrpSpPr>
          <p:grpSpPr>
            <a:xfrm>
              <a:off x="4823705" y="2879148"/>
              <a:ext cx="3708000" cy="1493755"/>
              <a:chOff x="4402136" y="2432050"/>
              <a:chExt cx="2876488" cy="1137951"/>
            </a:xfrm>
          </p:grpSpPr>
          <p:sp>
            <p:nvSpPr>
              <p:cNvPr id="54" name="Прямоугольник 53"/>
              <p:cNvSpPr/>
              <p:nvPr/>
            </p:nvSpPr>
            <p:spPr>
              <a:xfrm>
                <a:off x="4560175" y="2692401"/>
                <a:ext cx="2708926" cy="877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B0F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/>
                <a:r>
                  <a:rPr lang="ru-RU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Совершенствование </a:t>
                </a:r>
                <a:br>
                  <a:rPr lang="ru-RU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ru-RU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учительского корпуса: квалификации, кадровый состав</a:t>
                </a:r>
              </a:p>
              <a:p>
                <a:pPr algn="ctr"/>
                <a:endParaRPr lang="ru-RU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5" name="Выноска со стрелкой влево 54"/>
              <p:cNvSpPr/>
              <p:nvPr/>
            </p:nvSpPr>
            <p:spPr>
              <a:xfrm>
                <a:off x="4402136" y="2432050"/>
                <a:ext cx="2876488" cy="301675"/>
              </a:xfrm>
              <a:prstGeom prst="leftArrowCallout">
                <a:avLst>
                  <a:gd name="adj1" fmla="val 50000"/>
                  <a:gd name="adj2" fmla="val 25000"/>
                  <a:gd name="adj3" fmla="val 41455"/>
                  <a:gd name="adj4" fmla="val 95310"/>
                </a:avLst>
              </a:prstGeom>
              <a:solidFill>
                <a:srgbClr val="00B0F0"/>
              </a:solidFill>
              <a:ln w="19050">
                <a:solidFill>
                  <a:srgbClr val="00B0F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5029862" y="2892600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latin typeface="+mn-lt"/>
                </a:rPr>
                <a:t>0</a:t>
              </a:r>
              <a:r>
                <a:rPr lang="en-US" sz="2000" b="1" dirty="0" smtClean="0">
                  <a:solidFill>
                    <a:schemeClr val="bg1"/>
                  </a:solidFill>
                  <a:latin typeface="+mn-lt"/>
                </a:rPr>
                <a:t>2</a:t>
              </a:r>
              <a:endParaRPr lang="ru-RU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6" name="Группа 68"/>
          <p:cNvGrpSpPr/>
          <p:nvPr/>
        </p:nvGrpSpPr>
        <p:grpSpPr>
          <a:xfrm>
            <a:off x="539552" y="4077072"/>
            <a:ext cx="3708000" cy="1493755"/>
            <a:chOff x="525082" y="3802127"/>
            <a:chExt cx="3708000" cy="1493755"/>
          </a:xfrm>
        </p:grpSpPr>
        <p:grpSp>
          <p:nvGrpSpPr>
            <p:cNvPr id="7" name="Группа 39"/>
            <p:cNvGrpSpPr/>
            <p:nvPr/>
          </p:nvGrpSpPr>
          <p:grpSpPr>
            <a:xfrm flipH="1">
              <a:off x="525082" y="3802127"/>
              <a:ext cx="3708000" cy="1493755"/>
              <a:chOff x="4402136" y="2432050"/>
              <a:chExt cx="2876488" cy="1137951"/>
            </a:xfrm>
          </p:grpSpPr>
          <p:sp>
            <p:nvSpPr>
              <p:cNvPr id="51" name="Прямоугольник 50"/>
              <p:cNvSpPr/>
              <p:nvPr/>
            </p:nvSpPr>
            <p:spPr>
              <a:xfrm>
                <a:off x="4550570" y="2692401"/>
                <a:ext cx="2718531" cy="877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/>
                <a:r>
                  <a:rPr lang="ru-RU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Управление </a:t>
                </a:r>
                <a:br>
                  <a:rPr lang="ru-RU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ru-RU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на основе муниципальной образовательной политики</a:t>
                </a:r>
              </a:p>
              <a:p>
                <a:pPr algn="ctr"/>
                <a:endParaRPr lang="ru-RU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Выноска со стрелкой влево 51"/>
              <p:cNvSpPr/>
              <p:nvPr/>
            </p:nvSpPr>
            <p:spPr>
              <a:xfrm>
                <a:off x="4402136" y="2432050"/>
                <a:ext cx="2876488" cy="301675"/>
              </a:xfrm>
              <a:prstGeom prst="leftArrowCallout">
                <a:avLst>
                  <a:gd name="adj1" fmla="val 50000"/>
                  <a:gd name="adj2" fmla="val 25000"/>
                  <a:gd name="adj3" fmla="val 41455"/>
                  <a:gd name="adj4" fmla="val 95310"/>
                </a:avLst>
              </a:prstGeom>
              <a:solidFill>
                <a:srgbClr val="0070C0"/>
              </a:solidFill>
              <a:ln w="19050">
                <a:solidFill>
                  <a:srgbClr val="0070C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3483866" y="3806997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latin typeface="+mn-lt"/>
                </a:rPr>
                <a:t>0</a:t>
              </a:r>
              <a:r>
                <a:rPr lang="en-US" sz="2000" b="1" dirty="0" smtClean="0">
                  <a:solidFill>
                    <a:schemeClr val="bg1"/>
                  </a:solidFill>
                  <a:latin typeface="+mn-lt"/>
                </a:rPr>
                <a:t>3</a:t>
              </a:r>
              <a:endParaRPr lang="ru-RU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79695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Основные разделы доклада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8" name="Группа 2"/>
          <p:cNvGrpSpPr>
            <a:grpSpLocks/>
          </p:cNvGrpSpPr>
          <p:nvPr/>
        </p:nvGrpSpPr>
        <p:grpSpPr bwMode="auto">
          <a:xfrm>
            <a:off x="0" y="115888"/>
            <a:ext cx="857250" cy="882650"/>
            <a:chOff x="0" y="386915"/>
            <a:chExt cx="1672102" cy="2041381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92696"/>
              <a:ext cx="1672102" cy="173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4844" y="386915"/>
              <a:ext cx="936104" cy="36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423205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0" y="971147"/>
            <a:ext cx="9144000" cy="0"/>
          </a:xfrm>
          <a:prstGeom prst="line">
            <a:avLst/>
          </a:prstGeom>
          <a:ln w="57150">
            <a:solidFill>
              <a:srgbClr val="FE83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10025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+mn-lt"/>
              </a:rPr>
              <a:t>…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0" y="971147"/>
            <a:ext cx="9144000" cy="0"/>
          </a:xfrm>
          <a:prstGeom prst="line">
            <a:avLst/>
          </a:prstGeom>
          <a:ln w="57150">
            <a:solidFill>
              <a:srgbClr val="36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690842" y="1915578"/>
            <a:ext cx="1277850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/>
          <a:p>
            <a:pPr algn="r"/>
            <a:r>
              <a:rPr lang="ru-RU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</a:rPr>
              <a:t>СЕНТЯБРЬ</a:t>
            </a:r>
            <a:endParaRPr lang="ru-RU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406650" y="6519446"/>
            <a:ext cx="6570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noProof="1" smtClean="0">
                <a:solidFill>
                  <a:schemeClr val="bg1"/>
                </a:solidFill>
                <a:latin typeface="+mn-lt"/>
              </a:rPr>
              <a:t>РАЗДЕЛ 1. Качество и доступность </a:t>
            </a:r>
            <a:r>
              <a:rPr lang="en-US" sz="1600" noProof="1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600" noProof="1" smtClean="0">
                <a:solidFill>
                  <a:schemeClr val="bg1"/>
                </a:solidFill>
                <a:latin typeface="+mn-lt"/>
              </a:rPr>
              <a:t>общего образования. </a:t>
            </a:r>
            <a:r>
              <a:rPr lang="en-US" sz="1600" noProof="1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600" noProof="1" smtClean="0">
                <a:solidFill>
                  <a:schemeClr val="bg1"/>
                </a:solidFill>
                <a:latin typeface="+mn-lt"/>
              </a:rPr>
              <a:t>Введение ФГОС</a:t>
            </a:r>
            <a:endParaRPr lang="en-GB" sz="1600" noProof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79695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Характеристика кадрового состава</a:t>
            </a:r>
            <a:endParaRPr lang="ru-RU" sz="4000" dirty="0">
              <a:solidFill>
                <a:srgbClr val="0070C0"/>
              </a:solidFill>
            </a:endParaRP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116632"/>
            <a:ext cx="857250" cy="882650"/>
            <a:chOff x="0" y="386915"/>
            <a:chExt cx="1672102" cy="2041381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92696"/>
              <a:ext cx="1672102" cy="173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4844" y="386915"/>
              <a:ext cx="936104" cy="36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8" name="Диаграмма 17"/>
          <p:cNvGraphicFramePr/>
          <p:nvPr/>
        </p:nvGraphicFramePr>
        <p:xfrm>
          <a:off x="179512" y="1124744"/>
          <a:ext cx="396044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3923928" y="1124744"/>
          <a:ext cx="5000660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611560" y="3501008"/>
          <a:ext cx="4738678" cy="3144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Прямая соединительная линия 30"/>
          <p:cNvCxnSpPr/>
          <p:nvPr/>
        </p:nvCxnSpPr>
        <p:spPr>
          <a:xfrm>
            <a:off x="0" y="971147"/>
            <a:ext cx="9144000" cy="0"/>
          </a:xfrm>
          <a:prstGeom prst="line">
            <a:avLst/>
          </a:prstGeom>
          <a:ln w="57150">
            <a:solidFill>
              <a:srgbClr val="36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0" y="10025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+mn-lt"/>
              </a:rPr>
              <a:t>СОЗДАНИЕ УСЛОВИЙ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98996" y="1638300"/>
            <a:ext cx="3718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3661A6"/>
                </a:solidFill>
                <a:latin typeface="+mn-lt"/>
              </a:rPr>
              <a:t>СОЗДАНИЕ УСЛОВИЙ</a:t>
            </a:r>
            <a:br>
              <a:rPr lang="ru-RU" sz="2400" dirty="0" smtClean="0">
                <a:solidFill>
                  <a:srgbClr val="3661A6"/>
                </a:solidFill>
                <a:latin typeface="+mn-lt"/>
              </a:rPr>
            </a:br>
            <a:r>
              <a:rPr lang="ru-RU" sz="2400" dirty="0" smtClean="0">
                <a:solidFill>
                  <a:srgbClr val="3661A6"/>
                </a:solidFill>
                <a:latin typeface="+mn-lt"/>
              </a:rPr>
              <a:t>ДЛЯ САМОРЕАЛИЗАЦИИ</a:t>
            </a:r>
            <a:br>
              <a:rPr lang="ru-RU" sz="2400" dirty="0" smtClean="0">
                <a:solidFill>
                  <a:srgbClr val="3661A6"/>
                </a:solidFill>
                <a:latin typeface="+mn-lt"/>
              </a:rPr>
            </a:br>
            <a:r>
              <a:rPr lang="ru-RU" sz="2400" dirty="0" smtClean="0">
                <a:solidFill>
                  <a:srgbClr val="3399FF"/>
                </a:solidFill>
                <a:latin typeface="+mn-lt"/>
              </a:rPr>
              <a:t>подрастающего поколения</a:t>
            </a:r>
            <a:endParaRPr lang="ru-RU" sz="2400" dirty="0">
              <a:solidFill>
                <a:srgbClr val="3399FF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26700" y="3245728"/>
            <a:ext cx="187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ГРАЖДАНИН</a:t>
            </a:r>
            <a:endParaRPr lang="ru-RU" b="1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54576" y="4603750"/>
            <a:ext cx="165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ЛИЧНОСТЬ</a:t>
            </a:r>
            <a:endParaRPr lang="ru-RU" b="1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79514" y="5440918"/>
            <a:ext cx="192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ПРОФЕССИОНАЛ</a:t>
            </a:r>
            <a:endParaRPr lang="ru-RU" b="1" dirty="0">
              <a:latin typeface="+mn-lt"/>
            </a:endParaRPr>
          </a:p>
        </p:txBody>
      </p:sp>
      <p:pic>
        <p:nvPicPr>
          <p:cNvPr id="34" name="Рисунок 33" descr="james_maslow_png_by_carol_m7-d4tvn8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996952"/>
            <a:ext cx="2308743" cy="3562227"/>
          </a:xfrm>
          <a:prstGeom prst="rect">
            <a:avLst/>
          </a:prstGeom>
        </p:spPr>
      </p:pic>
      <p:grpSp>
        <p:nvGrpSpPr>
          <p:cNvPr id="3" name="Group 24"/>
          <p:cNvGrpSpPr>
            <a:grpSpLocks noChangeAspect="1"/>
          </p:cNvGrpSpPr>
          <p:nvPr/>
        </p:nvGrpSpPr>
        <p:grpSpPr bwMode="auto">
          <a:xfrm>
            <a:off x="1259109" y="2012950"/>
            <a:ext cx="1717675" cy="1608138"/>
            <a:chOff x="955" y="1070"/>
            <a:chExt cx="1082" cy="1013"/>
          </a:xfrm>
          <a:solidFill>
            <a:srgbClr val="3661A6"/>
          </a:solidFill>
        </p:grpSpPr>
        <p:sp>
          <p:nvSpPr>
            <p:cNvPr id="277529" name="Freeform 25"/>
            <p:cNvSpPr>
              <a:spLocks/>
            </p:cNvSpPr>
            <p:nvPr/>
          </p:nvSpPr>
          <p:spPr bwMode="auto">
            <a:xfrm>
              <a:off x="1495" y="1705"/>
              <a:ext cx="108" cy="30"/>
            </a:xfrm>
            <a:custGeom>
              <a:avLst/>
              <a:gdLst/>
              <a:ahLst/>
              <a:cxnLst>
                <a:cxn ang="0">
                  <a:pos x="0" y="340"/>
                </a:cxn>
                <a:cxn ang="0">
                  <a:pos x="98" y="340"/>
                </a:cxn>
                <a:cxn ang="0">
                  <a:pos x="198" y="341"/>
                </a:cxn>
                <a:cxn ang="0">
                  <a:pos x="297" y="343"/>
                </a:cxn>
                <a:cxn ang="0">
                  <a:pos x="396" y="346"/>
                </a:cxn>
                <a:cxn ang="0">
                  <a:pos x="496" y="350"/>
                </a:cxn>
                <a:cxn ang="0">
                  <a:pos x="594" y="355"/>
                </a:cxn>
                <a:cxn ang="0">
                  <a:pos x="693" y="360"/>
                </a:cxn>
                <a:cxn ang="0">
                  <a:pos x="792" y="368"/>
                </a:cxn>
                <a:cxn ang="0">
                  <a:pos x="891" y="375"/>
                </a:cxn>
                <a:cxn ang="0">
                  <a:pos x="990" y="383"/>
                </a:cxn>
                <a:cxn ang="0">
                  <a:pos x="1088" y="391"/>
                </a:cxn>
                <a:cxn ang="0">
                  <a:pos x="1187" y="401"/>
                </a:cxn>
                <a:cxn ang="0">
                  <a:pos x="1286" y="412"/>
                </a:cxn>
                <a:cxn ang="0">
                  <a:pos x="1384" y="423"/>
                </a:cxn>
                <a:cxn ang="0">
                  <a:pos x="1483" y="436"/>
                </a:cxn>
                <a:cxn ang="0">
                  <a:pos x="1580" y="449"/>
                </a:cxn>
                <a:cxn ang="0">
                  <a:pos x="1575" y="106"/>
                </a:cxn>
                <a:cxn ang="0">
                  <a:pos x="1475" y="92"/>
                </a:cxn>
                <a:cxn ang="0">
                  <a:pos x="1373" y="79"/>
                </a:cxn>
                <a:cxn ang="0">
                  <a:pos x="1272" y="68"/>
                </a:cxn>
                <a:cxn ang="0">
                  <a:pos x="1171" y="58"/>
                </a:cxn>
                <a:cxn ang="0">
                  <a:pos x="1070" y="49"/>
                </a:cxn>
                <a:cxn ang="0">
                  <a:pos x="967" y="40"/>
                </a:cxn>
                <a:cxn ang="0">
                  <a:pos x="866" y="32"/>
                </a:cxn>
                <a:cxn ang="0">
                  <a:pos x="764" y="25"/>
                </a:cxn>
                <a:cxn ang="0">
                  <a:pos x="662" y="19"/>
                </a:cxn>
                <a:cxn ang="0">
                  <a:pos x="561" y="13"/>
                </a:cxn>
                <a:cxn ang="0">
                  <a:pos x="458" y="9"/>
                </a:cxn>
                <a:cxn ang="0">
                  <a:pos x="356" y="6"/>
                </a:cxn>
                <a:cxn ang="0">
                  <a:pos x="254" y="3"/>
                </a:cxn>
                <a:cxn ang="0">
                  <a:pos x="152" y="1"/>
                </a:cxn>
                <a:cxn ang="0">
                  <a:pos x="50" y="0"/>
                </a:cxn>
                <a:cxn ang="0">
                  <a:pos x="0" y="0"/>
                </a:cxn>
              </a:cxnLst>
              <a:rect l="0" t="0" r="r" b="b"/>
              <a:pathLst>
                <a:path w="1626" h="449">
                  <a:moveTo>
                    <a:pt x="0" y="340"/>
                  </a:moveTo>
                  <a:lnTo>
                    <a:pt x="0" y="340"/>
                  </a:lnTo>
                  <a:lnTo>
                    <a:pt x="49" y="340"/>
                  </a:lnTo>
                  <a:lnTo>
                    <a:pt x="98" y="340"/>
                  </a:lnTo>
                  <a:lnTo>
                    <a:pt x="148" y="340"/>
                  </a:lnTo>
                  <a:lnTo>
                    <a:pt x="198" y="341"/>
                  </a:lnTo>
                  <a:lnTo>
                    <a:pt x="247" y="342"/>
                  </a:lnTo>
                  <a:lnTo>
                    <a:pt x="297" y="343"/>
                  </a:lnTo>
                  <a:lnTo>
                    <a:pt x="347" y="345"/>
                  </a:lnTo>
                  <a:lnTo>
                    <a:pt x="396" y="346"/>
                  </a:lnTo>
                  <a:lnTo>
                    <a:pt x="446" y="348"/>
                  </a:lnTo>
                  <a:lnTo>
                    <a:pt x="496" y="350"/>
                  </a:lnTo>
                  <a:lnTo>
                    <a:pt x="544" y="352"/>
                  </a:lnTo>
                  <a:lnTo>
                    <a:pt x="594" y="355"/>
                  </a:lnTo>
                  <a:lnTo>
                    <a:pt x="644" y="358"/>
                  </a:lnTo>
                  <a:lnTo>
                    <a:pt x="693" y="360"/>
                  </a:lnTo>
                  <a:lnTo>
                    <a:pt x="742" y="363"/>
                  </a:lnTo>
                  <a:lnTo>
                    <a:pt x="792" y="368"/>
                  </a:lnTo>
                  <a:lnTo>
                    <a:pt x="842" y="371"/>
                  </a:lnTo>
                  <a:lnTo>
                    <a:pt x="891" y="375"/>
                  </a:lnTo>
                  <a:lnTo>
                    <a:pt x="941" y="379"/>
                  </a:lnTo>
                  <a:lnTo>
                    <a:pt x="990" y="383"/>
                  </a:lnTo>
                  <a:lnTo>
                    <a:pt x="1038" y="387"/>
                  </a:lnTo>
                  <a:lnTo>
                    <a:pt x="1088" y="391"/>
                  </a:lnTo>
                  <a:lnTo>
                    <a:pt x="1138" y="396"/>
                  </a:lnTo>
                  <a:lnTo>
                    <a:pt x="1187" y="401"/>
                  </a:lnTo>
                  <a:lnTo>
                    <a:pt x="1236" y="406"/>
                  </a:lnTo>
                  <a:lnTo>
                    <a:pt x="1286" y="412"/>
                  </a:lnTo>
                  <a:lnTo>
                    <a:pt x="1335" y="417"/>
                  </a:lnTo>
                  <a:lnTo>
                    <a:pt x="1384" y="423"/>
                  </a:lnTo>
                  <a:lnTo>
                    <a:pt x="1433" y="429"/>
                  </a:lnTo>
                  <a:lnTo>
                    <a:pt x="1483" y="436"/>
                  </a:lnTo>
                  <a:lnTo>
                    <a:pt x="1531" y="442"/>
                  </a:lnTo>
                  <a:lnTo>
                    <a:pt x="1580" y="449"/>
                  </a:lnTo>
                  <a:lnTo>
                    <a:pt x="1626" y="112"/>
                  </a:lnTo>
                  <a:lnTo>
                    <a:pt x="1575" y="106"/>
                  </a:lnTo>
                  <a:lnTo>
                    <a:pt x="1525" y="99"/>
                  </a:lnTo>
                  <a:lnTo>
                    <a:pt x="1475" y="92"/>
                  </a:lnTo>
                  <a:lnTo>
                    <a:pt x="1424" y="85"/>
                  </a:lnTo>
                  <a:lnTo>
                    <a:pt x="1373" y="79"/>
                  </a:lnTo>
                  <a:lnTo>
                    <a:pt x="1323" y="74"/>
                  </a:lnTo>
                  <a:lnTo>
                    <a:pt x="1272" y="68"/>
                  </a:lnTo>
                  <a:lnTo>
                    <a:pt x="1222" y="63"/>
                  </a:lnTo>
                  <a:lnTo>
                    <a:pt x="1171" y="58"/>
                  </a:lnTo>
                  <a:lnTo>
                    <a:pt x="1121" y="54"/>
                  </a:lnTo>
                  <a:lnTo>
                    <a:pt x="1070" y="49"/>
                  </a:lnTo>
                  <a:lnTo>
                    <a:pt x="1018" y="44"/>
                  </a:lnTo>
                  <a:lnTo>
                    <a:pt x="967" y="40"/>
                  </a:lnTo>
                  <a:lnTo>
                    <a:pt x="917" y="36"/>
                  </a:lnTo>
                  <a:lnTo>
                    <a:pt x="866" y="32"/>
                  </a:lnTo>
                  <a:lnTo>
                    <a:pt x="814" y="29"/>
                  </a:lnTo>
                  <a:lnTo>
                    <a:pt x="764" y="25"/>
                  </a:lnTo>
                  <a:lnTo>
                    <a:pt x="713" y="22"/>
                  </a:lnTo>
                  <a:lnTo>
                    <a:pt x="662" y="19"/>
                  </a:lnTo>
                  <a:lnTo>
                    <a:pt x="611" y="16"/>
                  </a:lnTo>
                  <a:lnTo>
                    <a:pt x="561" y="13"/>
                  </a:lnTo>
                  <a:lnTo>
                    <a:pt x="509" y="11"/>
                  </a:lnTo>
                  <a:lnTo>
                    <a:pt x="458" y="9"/>
                  </a:lnTo>
                  <a:lnTo>
                    <a:pt x="407" y="7"/>
                  </a:lnTo>
                  <a:lnTo>
                    <a:pt x="356" y="6"/>
                  </a:lnTo>
                  <a:lnTo>
                    <a:pt x="305" y="4"/>
                  </a:lnTo>
                  <a:lnTo>
                    <a:pt x="254" y="3"/>
                  </a:lnTo>
                  <a:lnTo>
                    <a:pt x="203" y="2"/>
                  </a:lnTo>
                  <a:lnTo>
                    <a:pt x="152" y="1"/>
                  </a:lnTo>
                  <a:lnTo>
                    <a:pt x="101" y="1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530" name="Freeform 26"/>
            <p:cNvSpPr>
              <a:spLocks/>
            </p:cNvSpPr>
            <p:nvPr/>
          </p:nvSpPr>
          <p:spPr bwMode="auto">
            <a:xfrm>
              <a:off x="955" y="1705"/>
              <a:ext cx="540" cy="227"/>
            </a:xfrm>
            <a:custGeom>
              <a:avLst/>
              <a:gdLst/>
              <a:ahLst/>
              <a:cxnLst>
                <a:cxn ang="0">
                  <a:pos x="437" y="3253"/>
                </a:cxn>
                <a:cxn ang="0">
                  <a:pos x="667" y="3053"/>
                </a:cxn>
                <a:cxn ang="0">
                  <a:pos x="903" y="2860"/>
                </a:cxn>
                <a:cxn ang="0">
                  <a:pos x="1141" y="2674"/>
                </a:cxn>
                <a:cxn ang="0">
                  <a:pos x="1386" y="2494"/>
                </a:cxn>
                <a:cxn ang="0">
                  <a:pos x="1633" y="2321"/>
                </a:cxn>
                <a:cxn ang="0">
                  <a:pos x="1886" y="2154"/>
                </a:cxn>
                <a:cxn ang="0">
                  <a:pos x="2142" y="1996"/>
                </a:cxn>
                <a:cxn ang="0">
                  <a:pos x="2402" y="1843"/>
                </a:cxn>
                <a:cxn ang="0">
                  <a:pos x="2667" y="1697"/>
                </a:cxn>
                <a:cxn ang="0">
                  <a:pos x="2935" y="1559"/>
                </a:cxn>
                <a:cxn ang="0">
                  <a:pos x="3205" y="1428"/>
                </a:cxn>
                <a:cxn ang="0">
                  <a:pos x="3480" y="1303"/>
                </a:cxn>
                <a:cxn ang="0">
                  <a:pos x="3758" y="1186"/>
                </a:cxn>
                <a:cxn ang="0">
                  <a:pos x="4038" y="1077"/>
                </a:cxn>
                <a:cxn ang="0">
                  <a:pos x="4322" y="974"/>
                </a:cxn>
                <a:cxn ang="0">
                  <a:pos x="4608" y="880"/>
                </a:cxn>
                <a:cxn ang="0">
                  <a:pos x="4897" y="792"/>
                </a:cxn>
                <a:cxn ang="0">
                  <a:pos x="5189" y="713"/>
                </a:cxn>
                <a:cxn ang="0">
                  <a:pos x="5482" y="640"/>
                </a:cxn>
                <a:cxn ang="0">
                  <a:pos x="5778" y="576"/>
                </a:cxn>
                <a:cxn ang="0">
                  <a:pos x="6075" y="519"/>
                </a:cxn>
                <a:cxn ang="0">
                  <a:pos x="6375" y="469"/>
                </a:cxn>
                <a:cxn ang="0">
                  <a:pos x="6676" y="428"/>
                </a:cxn>
                <a:cxn ang="0">
                  <a:pos x="6979" y="394"/>
                </a:cxn>
                <a:cxn ang="0">
                  <a:pos x="7283" y="369"/>
                </a:cxn>
                <a:cxn ang="0">
                  <a:pos x="7588" y="351"/>
                </a:cxn>
                <a:cxn ang="0">
                  <a:pos x="7894" y="341"/>
                </a:cxn>
                <a:cxn ang="0">
                  <a:pos x="8029" y="1"/>
                </a:cxn>
                <a:cxn ang="0">
                  <a:pos x="7713" y="6"/>
                </a:cxn>
                <a:cxn ang="0">
                  <a:pos x="7398" y="21"/>
                </a:cxn>
                <a:cxn ang="0">
                  <a:pos x="7085" y="43"/>
                </a:cxn>
                <a:cxn ang="0">
                  <a:pos x="6773" y="74"/>
                </a:cxn>
                <a:cxn ang="0">
                  <a:pos x="6463" y="114"/>
                </a:cxn>
                <a:cxn ang="0">
                  <a:pos x="6154" y="161"/>
                </a:cxn>
                <a:cxn ang="0">
                  <a:pos x="5846" y="215"/>
                </a:cxn>
                <a:cxn ang="0">
                  <a:pos x="5541" y="278"/>
                </a:cxn>
                <a:cxn ang="0">
                  <a:pos x="5238" y="349"/>
                </a:cxn>
                <a:cxn ang="0">
                  <a:pos x="4937" y="428"/>
                </a:cxn>
                <a:cxn ang="0">
                  <a:pos x="4639" y="516"/>
                </a:cxn>
                <a:cxn ang="0">
                  <a:pos x="4343" y="609"/>
                </a:cxn>
                <a:cxn ang="0">
                  <a:pos x="4049" y="712"/>
                </a:cxn>
                <a:cxn ang="0">
                  <a:pos x="3759" y="821"/>
                </a:cxn>
                <a:cxn ang="0">
                  <a:pos x="3471" y="938"/>
                </a:cxn>
                <a:cxn ang="0">
                  <a:pos x="3187" y="1063"/>
                </a:cxn>
                <a:cxn ang="0">
                  <a:pos x="2907" y="1194"/>
                </a:cxn>
                <a:cxn ang="0">
                  <a:pos x="2629" y="1333"/>
                </a:cxn>
                <a:cxn ang="0">
                  <a:pos x="2355" y="1480"/>
                </a:cxn>
                <a:cxn ang="0">
                  <a:pos x="2086" y="1634"/>
                </a:cxn>
                <a:cxn ang="0">
                  <a:pos x="1820" y="1795"/>
                </a:cxn>
                <a:cxn ang="0">
                  <a:pos x="1558" y="1964"/>
                </a:cxn>
                <a:cxn ang="0">
                  <a:pos x="1300" y="2138"/>
                </a:cxn>
                <a:cxn ang="0">
                  <a:pos x="1047" y="2321"/>
                </a:cxn>
                <a:cxn ang="0">
                  <a:pos x="799" y="2509"/>
                </a:cxn>
                <a:cxn ang="0">
                  <a:pos x="556" y="2705"/>
                </a:cxn>
                <a:cxn ang="0">
                  <a:pos x="316" y="2908"/>
                </a:cxn>
                <a:cxn ang="0">
                  <a:pos x="82" y="3117"/>
                </a:cxn>
              </a:cxnLst>
              <a:rect l="0" t="0" r="r" b="b"/>
              <a:pathLst>
                <a:path w="8099" h="3413">
                  <a:moveTo>
                    <a:pt x="0" y="3204"/>
                  </a:moveTo>
                  <a:lnTo>
                    <a:pt x="263" y="3413"/>
                  </a:lnTo>
                  <a:lnTo>
                    <a:pt x="287" y="3390"/>
                  </a:lnTo>
                  <a:lnTo>
                    <a:pt x="312" y="3367"/>
                  </a:lnTo>
                  <a:lnTo>
                    <a:pt x="337" y="3344"/>
                  </a:lnTo>
                  <a:lnTo>
                    <a:pt x="362" y="3321"/>
                  </a:lnTo>
                  <a:lnTo>
                    <a:pt x="387" y="3299"/>
                  </a:lnTo>
                  <a:lnTo>
                    <a:pt x="413" y="3276"/>
                  </a:lnTo>
                  <a:lnTo>
                    <a:pt x="437" y="3253"/>
                  </a:lnTo>
                  <a:lnTo>
                    <a:pt x="463" y="3231"/>
                  </a:lnTo>
                  <a:lnTo>
                    <a:pt x="488" y="3208"/>
                  </a:lnTo>
                  <a:lnTo>
                    <a:pt x="513" y="3186"/>
                  </a:lnTo>
                  <a:lnTo>
                    <a:pt x="540" y="3164"/>
                  </a:lnTo>
                  <a:lnTo>
                    <a:pt x="565" y="3142"/>
                  </a:lnTo>
                  <a:lnTo>
                    <a:pt x="590" y="3119"/>
                  </a:lnTo>
                  <a:lnTo>
                    <a:pt x="616" y="3098"/>
                  </a:lnTo>
                  <a:lnTo>
                    <a:pt x="641" y="3076"/>
                  </a:lnTo>
                  <a:lnTo>
                    <a:pt x="667" y="3053"/>
                  </a:lnTo>
                  <a:lnTo>
                    <a:pt x="693" y="3032"/>
                  </a:lnTo>
                  <a:lnTo>
                    <a:pt x="719" y="3011"/>
                  </a:lnTo>
                  <a:lnTo>
                    <a:pt x="745" y="2988"/>
                  </a:lnTo>
                  <a:lnTo>
                    <a:pt x="771" y="2967"/>
                  </a:lnTo>
                  <a:lnTo>
                    <a:pt x="797" y="2946"/>
                  </a:lnTo>
                  <a:lnTo>
                    <a:pt x="823" y="2924"/>
                  </a:lnTo>
                  <a:lnTo>
                    <a:pt x="850" y="2903"/>
                  </a:lnTo>
                  <a:lnTo>
                    <a:pt x="875" y="2882"/>
                  </a:lnTo>
                  <a:lnTo>
                    <a:pt x="903" y="2860"/>
                  </a:lnTo>
                  <a:lnTo>
                    <a:pt x="928" y="2839"/>
                  </a:lnTo>
                  <a:lnTo>
                    <a:pt x="955" y="2818"/>
                  </a:lnTo>
                  <a:lnTo>
                    <a:pt x="981" y="2798"/>
                  </a:lnTo>
                  <a:lnTo>
                    <a:pt x="1007" y="2776"/>
                  </a:lnTo>
                  <a:lnTo>
                    <a:pt x="1035" y="2756"/>
                  </a:lnTo>
                  <a:lnTo>
                    <a:pt x="1061" y="2736"/>
                  </a:lnTo>
                  <a:lnTo>
                    <a:pt x="1087" y="2715"/>
                  </a:lnTo>
                  <a:lnTo>
                    <a:pt x="1115" y="2694"/>
                  </a:lnTo>
                  <a:lnTo>
                    <a:pt x="1141" y="2674"/>
                  </a:lnTo>
                  <a:lnTo>
                    <a:pt x="1169" y="2653"/>
                  </a:lnTo>
                  <a:lnTo>
                    <a:pt x="1195" y="2633"/>
                  </a:lnTo>
                  <a:lnTo>
                    <a:pt x="1221" y="2613"/>
                  </a:lnTo>
                  <a:lnTo>
                    <a:pt x="1249" y="2593"/>
                  </a:lnTo>
                  <a:lnTo>
                    <a:pt x="1276" y="2573"/>
                  </a:lnTo>
                  <a:lnTo>
                    <a:pt x="1303" y="2553"/>
                  </a:lnTo>
                  <a:lnTo>
                    <a:pt x="1331" y="2534"/>
                  </a:lnTo>
                  <a:lnTo>
                    <a:pt x="1357" y="2513"/>
                  </a:lnTo>
                  <a:lnTo>
                    <a:pt x="1386" y="2494"/>
                  </a:lnTo>
                  <a:lnTo>
                    <a:pt x="1412" y="2475"/>
                  </a:lnTo>
                  <a:lnTo>
                    <a:pt x="1440" y="2455"/>
                  </a:lnTo>
                  <a:lnTo>
                    <a:pt x="1468" y="2435"/>
                  </a:lnTo>
                  <a:lnTo>
                    <a:pt x="1494" y="2416"/>
                  </a:lnTo>
                  <a:lnTo>
                    <a:pt x="1523" y="2398"/>
                  </a:lnTo>
                  <a:lnTo>
                    <a:pt x="1550" y="2378"/>
                  </a:lnTo>
                  <a:lnTo>
                    <a:pt x="1577" y="2359"/>
                  </a:lnTo>
                  <a:lnTo>
                    <a:pt x="1606" y="2340"/>
                  </a:lnTo>
                  <a:lnTo>
                    <a:pt x="1633" y="2321"/>
                  </a:lnTo>
                  <a:lnTo>
                    <a:pt x="1662" y="2302"/>
                  </a:lnTo>
                  <a:lnTo>
                    <a:pt x="1689" y="2283"/>
                  </a:lnTo>
                  <a:lnTo>
                    <a:pt x="1716" y="2265"/>
                  </a:lnTo>
                  <a:lnTo>
                    <a:pt x="1745" y="2247"/>
                  </a:lnTo>
                  <a:lnTo>
                    <a:pt x="1773" y="2228"/>
                  </a:lnTo>
                  <a:lnTo>
                    <a:pt x="1801" y="2209"/>
                  </a:lnTo>
                  <a:lnTo>
                    <a:pt x="1829" y="2191"/>
                  </a:lnTo>
                  <a:lnTo>
                    <a:pt x="1857" y="2174"/>
                  </a:lnTo>
                  <a:lnTo>
                    <a:pt x="1886" y="2154"/>
                  </a:lnTo>
                  <a:lnTo>
                    <a:pt x="1914" y="2137"/>
                  </a:lnTo>
                  <a:lnTo>
                    <a:pt x="1943" y="2119"/>
                  </a:lnTo>
                  <a:lnTo>
                    <a:pt x="1971" y="2101"/>
                  </a:lnTo>
                  <a:lnTo>
                    <a:pt x="1999" y="2083"/>
                  </a:lnTo>
                  <a:lnTo>
                    <a:pt x="2028" y="2065"/>
                  </a:lnTo>
                  <a:lnTo>
                    <a:pt x="2056" y="2048"/>
                  </a:lnTo>
                  <a:lnTo>
                    <a:pt x="2085" y="2031"/>
                  </a:lnTo>
                  <a:lnTo>
                    <a:pt x="2113" y="2012"/>
                  </a:lnTo>
                  <a:lnTo>
                    <a:pt x="2142" y="1996"/>
                  </a:lnTo>
                  <a:lnTo>
                    <a:pt x="2171" y="1978"/>
                  </a:lnTo>
                  <a:lnTo>
                    <a:pt x="2200" y="1961"/>
                  </a:lnTo>
                  <a:lnTo>
                    <a:pt x="2229" y="1944"/>
                  </a:lnTo>
                  <a:lnTo>
                    <a:pt x="2257" y="1927"/>
                  </a:lnTo>
                  <a:lnTo>
                    <a:pt x="2286" y="1910"/>
                  </a:lnTo>
                  <a:lnTo>
                    <a:pt x="2315" y="1893"/>
                  </a:lnTo>
                  <a:lnTo>
                    <a:pt x="2344" y="1876"/>
                  </a:lnTo>
                  <a:lnTo>
                    <a:pt x="2374" y="1860"/>
                  </a:lnTo>
                  <a:lnTo>
                    <a:pt x="2402" y="1843"/>
                  </a:lnTo>
                  <a:lnTo>
                    <a:pt x="2431" y="1827"/>
                  </a:lnTo>
                  <a:lnTo>
                    <a:pt x="2461" y="1810"/>
                  </a:lnTo>
                  <a:lnTo>
                    <a:pt x="2490" y="1793"/>
                  </a:lnTo>
                  <a:lnTo>
                    <a:pt x="2519" y="1778"/>
                  </a:lnTo>
                  <a:lnTo>
                    <a:pt x="2549" y="1762"/>
                  </a:lnTo>
                  <a:lnTo>
                    <a:pt x="2579" y="1745"/>
                  </a:lnTo>
                  <a:lnTo>
                    <a:pt x="2607" y="1729"/>
                  </a:lnTo>
                  <a:lnTo>
                    <a:pt x="2637" y="1713"/>
                  </a:lnTo>
                  <a:lnTo>
                    <a:pt x="2667" y="1697"/>
                  </a:lnTo>
                  <a:lnTo>
                    <a:pt x="2696" y="1681"/>
                  </a:lnTo>
                  <a:lnTo>
                    <a:pt x="2726" y="1666"/>
                  </a:lnTo>
                  <a:lnTo>
                    <a:pt x="2755" y="1650"/>
                  </a:lnTo>
                  <a:lnTo>
                    <a:pt x="2784" y="1635"/>
                  </a:lnTo>
                  <a:lnTo>
                    <a:pt x="2815" y="1620"/>
                  </a:lnTo>
                  <a:lnTo>
                    <a:pt x="2844" y="1604"/>
                  </a:lnTo>
                  <a:lnTo>
                    <a:pt x="2875" y="1589"/>
                  </a:lnTo>
                  <a:lnTo>
                    <a:pt x="2904" y="1574"/>
                  </a:lnTo>
                  <a:lnTo>
                    <a:pt x="2935" y="1559"/>
                  </a:lnTo>
                  <a:lnTo>
                    <a:pt x="2964" y="1545"/>
                  </a:lnTo>
                  <a:lnTo>
                    <a:pt x="2994" y="1529"/>
                  </a:lnTo>
                  <a:lnTo>
                    <a:pt x="3025" y="1514"/>
                  </a:lnTo>
                  <a:lnTo>
                    <a:pt x="3054" y="1500"/>
                  </a:lnTo>
                  <a:lnTo>
                    <a:pt x="3085" y="1485"/>
                  </a:lnTo>
                  <a:lnTo>
                    <a:pt x="3115" y="1470"/>
                  </a:lnTo>
                  <a:lnTo>
                    <a:pt x="3145" y="1456"/>
                  </a:lnTo>
                  <a:lnTo>
                    <a:pt x="3176" y="1442"/>
                  </a:lnTo>
                  <a:lnTo>
                    <a:pt x="3205" y="1428"/>
                  </a:lnTo>
                  <a:lnTo>
                    <a:pt x="3236" y="1414"/>
                  </a:lnTo>
                  <a:lnTo>
                    <a:pt x="3266" y="1399"/>
                  </a:lnTo>
                  <a:lnTo>
                    <a:pt x="3297" y="1385"/>
                  </a:lnTo>
                  <a:lnTo>
                    <a:pt x="3327" y="1372"/>
                  </a:lnTo>
                  <a:lnTo>
                    <a:pt x="3358" y="1358"/>
                  </a:lnTo>
                  <a:lnTo>
                    <a:pt x="3388" y="1344"/>
                  </a:lnTo>
                  <a:lnTo>
                    <a:pt x="3418" y="1330"/>
                  </a:lnTo>
                  <a:lnTo>
                    <a:pt x="3450" y="1317"/>
                  </a:lnTo>
                  <a:lnTo>
                    <a:pt x="3480" y="1303"/>
                  </a:lnTo>
                  <a:lnTo>
                    <a:pt x="3511" y="1290"/>
                  </a:lnTo>
                  <a:lnTo>
                    <a:pt x="3542" y="1277"/>
                  </a:lnTo>
                  <a:lnTo>
                    <a:pt x="3573" y="1263"/>
                  </a:lnTo>
                  <a:lnTo>
                    <a:pt x="3603" y="1250"/>
                  </a:lnTo>
                  <a:lnTo>
                    <a:pt x="3633" y="1238"/>
                  </a:lnTo>
                  <a:lnTo>
                    <a:pt x="3665" y="1225"/>
                  </a:lnTo>
                  <a:lnTo>
                    <a:pt x="3696" y="1212"/>
                  </a:lnTo>
                  <a:lnTo>
                    <a:pt x="3727" y="1199"/>
                  </a:lnTo>
                  <a:lnTo>
                    <a:pt x="3758" y="1186"/>
                  </a:lnTo>
                  <a:lnTo>
                    <a:pt x="3789" y="1174"/>
                  </a:lnTo>
                  <a:lnTo>
                    <a:pt x="3820" y="1161"/>
                  </a:lnTo>
                  <a:lnTo>
                    <a:pt x="3852" y="1150"/>
                  </a:lnTo>
                  <a:lnTo>
                    <a:pt x="3882" y="1137"/>
                  </a:lnTo>
                  <a:lnTo>
                    <a:pt x="3913" y="1124"/>
                  </a:lnTo>
                  <a:lnTo>
                    <a:pt x="3945" y="1112"/>
                  </a:lnTo>
                  <a:lnTo>
                    <a:pt x="3976" y="1101"/>
                  </a:lnTo>
                  <a:lnTo>
                    <a:pt x="4007" y="1089"/>
                  </a:lnTo>
                  <a:lnTo>
                    <a:pt x="4038" y="1077"/>
                  </a:lnTo>
                  <a:lnTo>
                    <a:pt x="4071" y="1065"/>
                  </a:lnTo>
                  <a:lnTo>
                    <a:pt x="4101" y="1053"/>
                  </a:lnTo>
                  <a:lnTo>
                    <a:pt x="4133" y="1042"/>
                  </a:lnTo>
                  <a:lnTo>
                    <a:pt x="4165" y="1030"/>
                  </a:lnTo>
                  <a:lnTo>
                    <a:pt x="4195" y="1019"/>
                  </a:lnTo>
                  <a:lnTo>
                    <a:pt x="4227" y="1008"/>
                  </a:lnTo>
                  <a:lnTo>
                    <a:pt x="4259" y="997"/>
                  </a:lnTo>
                  <a:lnTo>
                    <a:pt x="4291" y="985"/>
                  </a:lnTo>
                  <a:lnTo>
                    <a:pt x="4322" y="974"/>
                  </a:lnTo>
                  <a:lnTo>
                    <a:pt x="4354" y="964"/>
                  </a:lnTo>
                  <a:lnTo>
                    <a:pt x="4386" y="953"/>
                  </a:lnTo>
                  <a:lnTo>
                    <a:pt x="4418" y="942"/>
                  </a:lnTo>
                  <a:lnTo>
                    <a:pt x="4449" y="932"/>
                  </a:lnTo>
                  <a:lnTo>
                    <a:pt x="4482" y="922"/>
                  </a:lnTo>
                  <a:lnTo>
                    <a:pt x="4513" y="910"/>
                  </a:lnTo>
                  <a:lnTo>
                    <a:pt x="4544" y="900"/>
                  </a:lnTo>
                  <a:lnTo>
                    <a:pt x="4577" y="890"/>
                  </a:lnTo>
                  <a:lnTo>
                    <a:pt x="4608" y="880"/>
                  </a:lnTo>
                  <a:lnTo>
                    <a:pt x="4641" y="870"/>
                  </a:lnTo>
                  <a:lnTo>
                    <a:pt x="4672" y="860"/>
                  </a:lnTo>
                  <a:lnTo>
                    <a:pt x="4705" y="849"/>
                  </a:lnTo>
                  <a:lnTo>
                    <a:pt x="4737" y="839"/>
                  </a:lnTo>
                  <a:lnTo>
                    <a:pt x="4769" y="830"/>
                  </a:lnTo>
                  <a:lnTo>
                    <a:pt x="4801" y="821"/>
                  </a:lnTo>
                  <a:lnTo>
                    <a:pt x="4833" y="811"/>
                  </a:lnTo>
                  <a:lnTo>
                    <a:pt x="4865" y="802"/>
                  </a:lnTo>
                  <a:lnTo>
                    <a:pt x="4897" y="792"/>
                  </a:lnTo>
                  <a:lnTo>
                    <a:pt x="4930" y="784"/>
                  </a:lnTo>
                  <a:lnTo>
                    <a:pt x="4962" y="774"/>
                  </a:lnTo>
                  <a:lnTo>
                    <a:pt x="4994" y="764"/>
                  </a:lnTo>
                  <a:lnTo>
                    <a:pt x="5027" y="755"/>
                  </a:lnTo>
                  <a:lnTo>
                    <a:pt x="5060" y="747"/>
                  </a:lnTo>
                  <a:lnTo>
                    <a:pt x="5091" y="738"/>
                  </a:lnTo>
                  <a:lnTo>
                    <a:pt x="5124" y="730"/>
                  </a:lnTo>
                  <a:lnTo>
                    <a:pt x="5157" y="721"/>
                  </a:lnTo>
                  <a:lnTo>
                    <a:pt x="5189" y="713"/>
                  </a:lnTo>
                  <a:lnTo>
                    <a:pt x="5221" y="703"/>
                  </a:lnTo>
                  <a:lnTo>
                    <a:pt x="5254" y="696"/>
                  </a:lnTo>
                  <a:lnTo>
                    <a:pt x="5287" y="687"/>
                  </a:lnTo>
                  <a:lnTo>
                    <a:pt x="5319" y="679"/>
                  </a:lnTo>
                  <a:lnTo>
                    <a:pt x="5352" y="671"/>
                  </a:lnTo>
                  <a:lnTo>
                    <a:pt x="5384" y="663"/>
                  </a:lnTo>
                  <a:lnTo>
                    <a:pt x="5417" y="656"/>
                  </a:lnTo>
                  <a:lnTo>
                    <a:pt x="5449" y="648"/>
                  </a:lnTo>
                  <a:lnTo>
                    <a:pt x="5482" y="640"/>
                  </a:lnTo>
                  <a:lnTo>
                    <a:pt x="5515" y="632"/>
                  </a:lnTo>
                  <a:lnTo>
                    <a:pt x="5548" y="625"/>
                  </a:lnTo>
                  <a:lnTo>
                    <a:pt x="5580" y="617"/>
                  </a:lnTo>
                  <a:lnTo>
                    <a:pt x="5614" y="611"/>
                  </a:lnTo>
                  <a:lnTo>
                    <a:pt x="5646" y="603"/>
                  </a:lnTo>
                  <a:lnTo>
                    <a:pt x="5679" y="596"/>
                  </a:lnTo>
                  <a:lnTo>
                    <a:pt x="5712" y="589"/>
                  </a:lnTo>
                  <a:lnTo>
                    <a:pt x="5745" y="582"/>
                  </a:lnTo>
                  <a:lnTo>
                    <a:pt x="5778" y="576"/>
                  </a:lnTo>
                  <a:lnTo>
                    <a:pt x="5811" y="568"/>
                  </a:lnTo>
                  <a:lnTo>
                    <a:pt x="5845" y="562"/>
                  </a:lnTo>
                  <a:lnTo>
                    <a:pt x="5877" y="555"/>
                  </a:lnTo>
                  <a:lnTo>
                    <a:pt x="5910" y="549"/>
                  </a:lnTo>
                  <a:lnTo>
                    <a:pt x="5943" y="543"/>
                  </a:lnTo>
                  <a:lnTo>
                    <a:pt x="5977" y="536"/>
                  </a:lnTo>
                  <a:lnTo>
                    <a:pt x="6009" y="530"/>
                  </a:lnTo>
                  <a:lnTo>
                    <a:pt x="6043" y="524"/>
                  </a:lnTo>
                  <a:lnTo>
                    <a:pt x="6075" y="519"/>
                  </a:lnTo>
                  <a:lnTo>
                    <a:pt x="6110" y="513"/>
                  </a:lnTo>
                  <a:lnTo>
                    <a:pt x="6142" y="507"/>
                  </a:lnTo>
                  <a:lnTo>
                    <a:pt x="6176" y="501"/>
                  </a:lnTo>
                  <a:lnTo>
                    <a:pt x="6208" y="495"/>
                  </a:lnTo>
                  <a:lnTo>
                    <a:pt x="6242" y="490"/>
                  </a:lnTo>
                  <a:lnTo>
                    <a:pt x="6275" y="484"/>
                  </a:lnTo>
                  <a:lnTo>
                    <a:pt x="6308" y="479"/>
                  </a:lnTo>
                  <a:lnTo>
                    <a:pt x="6342" y="474"/>
                  </a:lnTo>
                  <a:lnTo>
                    <a:pt x="6375" y="469"/>
                  </a:lnTo>
                  <a:lnTo>
                    <a:pt x="6409" y="464"/>
                  </a:lnTo>
                  <a:lnTo>
                    <a:pt x="6441" y="460"/>
                  </a:lnTo>
                  <a:lnTo>
                    <a:pt x="6475" y="455"/>
                  </a:lnTo>
                  <a:lnTo>
                    <a:pt x="6509" y="450"/>
                  </a:lnTo>
                  <a:lnTo>
                    <a:pt x="6542" y="445"/>
                  </a:lnTo>
                  <a:lnTo>
                    <a:pt x="6575" y="441"/>
                  </a:lnTo>
                  <a:lnTo>
                    <a:pt x="6610" y="437"/>
                  </a:lnTo>
                  <a:lnTo>
                    <a:pt x="6643" y="431"/>
                  </a:lnTo>
                  <a:lnTo>
                    <a:pt x="6676" y="428"/>
                  </a:lnTo>
                  <a:lnTo>
                    <a:pt x="6709" y="424"/>
                  </a:lnTo>
                  <a:lnTo>
                    <a:pt x="6743" y="420"/>
                  </a:lnTo>
                  <a:lnTo>
                    <a:pt x="6777" y="416"/>
                  </a:lnTo>
                  <a:lnTo>
                    <a:pt x="6811" y="412"/>
                  </a:lnTo>
                  <a:lnTo>
                    <a:pt x="6844" y="408"/>
                  </a:lnTo>
                  <a:lnTo>
                    <a:pt x="6877" y="404"/>
                  </a:lnTo>
                  <a:lnTo>
                    <a:pt x="6911" y="401"/>
                  </a:lnTo>
                  <a:lnTo>
                    <a:pt x="6944" y="398"/>
                  </a:lnTo>
                  <a:lnTo>
                    <a:pt x="6979" y="394"/>
                  </a:lnTo>
                  <a:lnTo>
                    <a:pt x="7012" y="391"/>
                  </a:lnTo>
                  <a:lnTo>
                    <a:pt x="7046" y="388"/>
                  </a:lnTo>
                  <a:lnTo>
                    <a:pt x="7079" y="385"/>
                  </a:lnTo>
                  <a:lnTo>
                    <a:pt x="7113" y="382"/>
                  </a:lnTo>
                  <a:lnTo>
                    <a:pt x="7147" y="380"/>
                  </a:lnTo>
                  <a:lnTo>
                    <a:pt x="7181" y="377"/>
                  </a:lnTo>
                  <a:lnTo>
                    <a:pt x="7215" y="374"/>
                  </a:lnTo>
                  <a:lnTo>
                    <a:pt x="7249" y="372"/>
                  </a:lnTo>
                  <a:lnTo>
                    <a:pt x="7283" y="369"/>
                  </a:lnTo>
                  <a:lnTo>
                    <a:pt x="7317" y="367"/>
                  </a:lnTo>
                  <a:lnTo>
                    <a:pt x="7350" y="365"/>
                  </a:lnTo>
                  <a:lnTo>
                    <a:pt x="7384" y="362"/>
                  </a:lnTo>
                  <a:lnTo>
                    <a:pt x="7418" y="359"/>
                  </a:lnTo>
                  <a:lnTo>
                    <a:pt x="7452" y="358"/>
                  </a:lnTo>
                  <a:lnTo>
                    <a:pt x="7486" y="356"/>
                  </a:lnTo>
                  <a:lnTo>
                    <a:pt x="7520" y="354"/>
                  </a:lnTo>
                  <a:lnTo>
                    <a:pt x="7553" y="352"/>
                  </a:lnTo>
                  <a:lnTo>
                    <a:pt x="7588" y="351"/>
                  </a:lnTo>
                  <a:lnTo>
                    <a:pt x="7621" y="349"/>
                  </a:lnTo>
                  <a:lnTo>
                    <a:pt x="7655" y="348"/>
                  </a:lnTo>
                  <a:lnTo>
                    <a:pt x="7690" y="347"/>
                  </a:lnTo>
                  <a:lnTo>
                    <a:pt x="7723" y="346"/>
                  </a:lnTo>
                  <a:lnTo>
                    <a:pt x="7758" y="344"/>
                  </a:lnTo>
                  <a:lnTo>
                    <a:pt x="7791" y="343"/>
                  </a:lnTo>
                  <a:lnTo>
                    <a:pt x="7826" y="343"/>
                  </a:lnTo>
                  <a:lnTo>
                    <a:pt x="7859" y="342"/>
                  </a:lnTo>
                  <a:lnTo>
                    <a:pt x="7894" y="341"/>
                  </a:lnTo>
                  <a:lnTo>
                    <a:pt x="7927" y="341"/>
                  </a:lnTo>
                  <a:lnTo>
                    <a:pt x="7962" y="340"/>
                  </a:lnTo>
                  <a:lnTo>
                    <a:pt x="7996" y="340"/>
                  </a:lnTo>
                  <a:lnTo>
                    <a:pt x="8030" y="340"/>
                  </a:lnTo>
                  <a:lnTo>
                    <a:pt x="8064" y="340"/>
                  </a:lnTo>
                  <a:lnTo>
                    <a:pt x="8099" y="340"/>
                  </a:lnTo>
                  <a:lnTo>
                    <a:pt x="8099" y="0"/>
                  </a:lnTo>
                  <a:lnTo>
                    <a:pt x="8064" y="0"/>
                  </a:lnTo>
                  <a:lnTo>
                    <a:pt x="8029" y="1"/>
                  </a:lnTo>
                  <a:lnTo>
                    <a:pt x="7993" y="1"/>
                  </a:lnTo>
                  <a:lnTo>
                    <a:pt x="7958" y="1"/>
                  </a:lnTo>
                  <a:lnTo>
                    <a:pt x="7923" y="2"/>
                  </a:lnTo>
                  <a:lnTo>
                    <a:pt x="7889" y="2"/>
                  </a:lnTo>
                  <a:lnTo>
                    <a:pt x="7853" y="3"/>
                  </a:lnTo>
                  <a:lnTo>
                    <a:pt x="7818" y="4"/>
                  </a:lnTo>
                  <a:lnTo>
                    <a:pt x="7783" y="4"/>
                  </a:lnTo>
                  <a:lnTo>
                    <a:pt x="7748" y="5"/>
                  </a:lnTo>
                  <a:lnTo>
                    <a:pt x="7713" y="6"/>
                  </a:lnTo>
                  <a:lnTo>
                    <a:pt x="7678" y="8"/>
                  </a:lnTo>
                  <a:lnTo>
                    <a:pt x="7643" y="9"/>
                  </a:lnTo>
                  <a:lnTo>
                    <a:pt x="7608" y="10"/>
                  </a:lnTo>
                  <a:lnTo>
                    <a:pt x="7573" y="12"/>
                  </a:lnTo>
                  <a:lnTo>
                    <a:pt x="7539" y="13"/>
                  </a:lnTo>
                  <a:lnTo>
                    <a:pt x="7503" y="15"/>
                  </a:lnTo>
                  <a:lnTo>
                    <a:pt x="7469" y="18"/>
                  </a:lnTo>
                  <a:lnTo>
                    <a:pt x="7433" y="19"/>
                  </a:lnTo>
                  <a:lnTo>
                    <a:pt x="7398" y="21"/>
                  </a:lnTo>
                  <a:lnTo>
                    <a:pt x="7364" y="23"/>
                  </a:lnTo>
                  <a:lnTo>
                    <a:pt x="7329" y="26"/>
                  </a:lnTo>
                  <a:lnTo>
                    <a:pt x="7294" y="28"/>
                  </a:lnTo>
                  <a:lnTo>
                    <a:pt x="7259" y="30"/>
                  </a:lnTo>
                  <a:lnTo>
                    <a:pt x="7224" y="33"/>
                  </a:lnTo>
                  <a:lnTo>
                    <a:pt x="7190" y="35"/>
                  </a:lnTo>
                  <a:lnTo>
                    <a:pt x="7154" y="38"/>
                  </a:lnTo>
                  <a:lnTo>
                    <a:pt x="7120" y="41"/>
                  </a:lnTo>
                  <a:lnTo>
                    <a:pt x="7085" y="43"/>
                  </a:lnTo>
                  <a:lnTo>
                    <a:pt x="7051" y="46"/>
                  </a:lnTo>
                  <a:lnTo>
                    <a:pt x="7015" y="50"/>
                  </a:lnTo>
                  <a:lnTo>
                    <a:pt x="6981" y="53"/>
                  </a:lnTo>
                  <a:lnTo>
                    <a:pt x="6946" y="56"/>
                  </a:lnTo>
                  <a:lnTo>
                    <a:pt x="6912" y="60"/>
                  </a:lnTo>
                  <a:lnTo>
                    <a:pt x="6876" y="63"/>
                  </a:lnTo>
                  <a:lnTo>
                    <a:pt x="6842" y="67"/>
                  </a:lnTo>
                  <a:lnTo>
                    <a:pt x="6807" y="70"/>
                  </a:lnTo>
                  <a:lnTo>
                    <a:pt x="6773" y="74"/>
                  </a:lnTo>
                  <a:lnTo>
                    <a:pt x="6738" y="78"/>
                  </a:lnTo>
                  <a:lnTo>
                    <a:pt x="6704" y="82"/>
                  </a:lnTo>
                  <a:lnTo>
                    <a:pt x="6670" y="86"/>
                  </a:lnTo>
                  <a:lnTo>
                    <a:pt x="6635" y="91"/>
                  </a:lnTo>
                  <a:lnTo>
                    <a:pt x="6601" y="96"/>
                  </a:lnTo>
                  <a:lnTo>
                    <a:pt x="6565" y="100"/>
                  </a:lnTo>
                  <a:lnTo>
                    <a:pt x="6532" y="104"/>
                  </a:lnTo>
                  <a:lnTo>
                    <a:pt x="6497" y="109"/>
                  </a:lnTo>
                  <a:lnTo>
                    <a:pt x="6463" y="114"/>
                  </a:lnTo>
                  <a:lnTo>
                    <a:pt x="6428" y="118"/>
                  </a:lnTo>
                  <a:lnTo>
                    <a:pt x="6394" y="123"/>
                  </a:lnTo>
                  <a:lnTo>
                    <a:pt x="6359" y="128"/>
                  </a:lnTo>
                  <a:lnTo>
                    <a:pt x="6325" y="133"/>
                  </a:lnTo>
                  <a:lnTo>
                    <a:pt x="6291" y="138"/>
                  </a:lnTo>
                  <a:lnTo>
                    <a:pt x="6257" y="144"/>
                  </a:lnTo>
                  <a:lnTo>
                    <a:pt x="6222" y="149"/>
                  </a:lnTo>
                  <a:lnTo>
                    <a:pt x="6188" y="154"/>
                  </a:lnTo>
                  <a:lnTo>
                    <a:pt x="6154" y="161"/>
                  </a:lnTo>
                  <a:lnTo>
                    <a:pt x="6120" y="166"/>
                  </a:lnTo>
                  <a:lnTo>
                    <a:pt x="6085" y="172"/>
                  </a:lnTo>
                  <a:lnTo>
                    <a:pt x="6051" y="178"/>
                  </a:lnTo>
                  <a:lnTo>
                    <a:pt x="6017" y="184"/>
                  </a:lnTo>
                  <a:lnTo>
                    <a:pt x="5983" y="190"/>
                  </a:lnTo>
                  <a:lnTo>
                    <a:pt x="5948" y="196"/>
                  </a:lnTo>
                  <a:lnTo>
                    <a:pt x="5914" y="203"/>
                  </a:lnTo>
                  <a:lnTo>
                    <a:pt x="5880" y="209"/>
                  </a:lnTo>
                  <a:lnTo>
                    <a:pt x="5846" y="215"/>
                  </a:lnTo>
                  <a:lnTo>
                    <a:pt x="5812" y="222"/>
                  </a:lnTo>
                  <a:lnTo>
                    <a:pt x="5778" y="229"/>
                  </a:lnTo>
                  <a:lnTo>
                    <a:pt x="5744" y="236"/>
                  </a:lnTo>
                  <a:lnTo>
                    <a:pt x="5710" y="243"/>
                  </a:lnTo>
                  <a:lnTo>
                    <a:pt x="5676" y="250"/>
                  </a:lnTo>
                  <a:lnTo>
                    <a:pt x="5643" y="257"/>
                  </a:lnTo>
                  <a:lnTo>
                    <a:pt x="5608" y="264"/>
                  </a:lnTo>
                  <a:lnTo>
                    <a:pt x="5575" y="271"/>
                  </a:lnTo>
                  <a:lnTo>
                    <a:pt x="5541" y="278"/>
                  </a:lnTo>
                  <a:lnTo>
                    <a:pt x="5507" y="286"/>
                  </a:lnTo>
                  <a:lnTo>
                    <a:pt x="5474" y="293"/>
                  </a:lnTo>
                  <a:lnTo>
                    <a:pt x="5439" y="302"/>
                  </a:lnTo>
                  <a:lnTo>
                    <a:pt x="5407" y="309"/>
                  </a:lnTo>
                  <a:lnTo>
                    <a:pt x="5372" y="317"/>
                  </a:lnTo>
                  <a:lnTo>
                    <a:pt x="5339" y="325"/>
                  </a:lnTo>
                  <a:lnTo>
                    <a:pt x="5305" y="333"/>
                  </a:lnTo>
                  <a:lnTo>
                    <a:pt x="5272" y="341"/>
                  </a:lnTo>
                  <a:lnTo>
                    <a:pt x="5238" y="349"/>
                  </a:lnTo>
                  <a:lnTo>
                    <a:pt x="5204" y="357"/>
                  </a:lnTo>
                  <a:lnTo>
                    <a:pt x="5170" y="367"/>
                  </a:lnTo>
                  <a:lnTo>
                    <a:pt x="5138" y="376"/>
                  </a:lnTo>
                  <a:lnTo>
                    <a:pt x="5103" y="384"/>
                  </a:lnTo>
                  <a:lnTo>
                    <a:pt x="5070" y="393"/>
                  </a:lnTo>
                  <a:lnTo>
                    <a:pt x="5037" y="401"/>
                  </a:lnTo>
                  <a:lnTo>
                    <a:pt x="5004" y="410"/>
                  </a:lnTo>
                  <a:lnTo>
                    <a:pt x="4970" y="419"/>
                  </a:lnTo>
                  <a:lnTo>
                    <a:pt x="4937" y="428"/>
                  </a:lnTo>
                  <a:lnTo>
                    <a:pt x="4903" y="438"/>
                  </a:lnTo>
                  <a:lnTo>
                    <a:pt x="4870" y="447"/>
                  </a:lnTo>
                  <a:lnTo>
                    <a:pt x="4837" y="456"/>
                  </a:lnTo>
                  <a:lnTo>
                    <a:pt x="4804" y="466"/>
                  </a:lnTo>
                  <a:lnTo>
                    <a:pt x="4771" y="476"/>
                  </a:lnTo>
                  <a:lnTo>
                    <a:pt x="4737" y="485"/>
                  </a:lnTo>
                  <a:lnTo>
                    <a:pt x="4705" y="495"/>
                  </a:lnTo>
                  <a:lnTo>
                    <a:pt x="4671" y="505"/>
                  </a:lnTo>
                  <a:lnTo>
                    <a:pt x="4639" y="516"/>
                  </a:lnTo>
                  <a:lnTo>
                    <a:pt x="4605" y="525"/>
                  </a:lnTo>
                  <a:lnTo>
                    <a:pt x="4573" y="535"/>
                  </a:lnTo>
                  <a:lnTo>
                    <a:pt x="4539" y="545"/>
                  </a:lnTo>
                  <a:lnTo>
                    <a:pt x="4507" y="555"/>
                  </a:lnTo>
                  <a:lnTo>
                    <a:pt x="4474" y="566"/>
                  </a:lnTo>
                  <a:lnTo>
                    <a:pt x="4441" y="577"/>
                  </a:lnTo>
                  <a:lnTo>
                    <a:pt x="4407" y="588"/>
                  </a:lnTo>
                  <a:lnTo>
                    <a:pt x="4375" y="598"/>
                  </a:lnTo>
                  <a:lnTo>
                    <a:pt x="4343" y="609"/>
                  </a:lnTo>
                  <a:lnTo>
                    <a:pt x="4310" y="620"/>
                  </a:lnTo>
                  <a:lnTo>
                    <a:pt x="4277" y="631"/>
                  </a:lnTo>
                  <a:lnTo>
                    <a:pt x="4245" y="643"/>
                  </a:lnTo>
                  <a:lnTo>
                    <a:pt x="4212" y="654"/>
                  </a:lnTo>
                  <a:lnTo>
                    <a:pt x="4179" y="665"/>
                  </a:lnTo>
                  <a:lnTo>
                    <a:pt x="4147" y="676"/>
                  </a:lnTo>
                  <a:lnTo>
                    <a:pt x="4114" y="687"/>
                  </a:lnTo>
                  <a:lnTo>
                    <a:pt x="4082" y="699"/>
                  </a:lnTo>
                  <a:lnTo>
                    <a:pt x="4049" y="712"/>
                  </a:lnTo>
                  <a:lnTo>
                    <a:pt x="4017" y="723"/>
                  </a:lnTo>
                  <a:lnTo>
                    <a:pt x="3984" y="735"/>
                  </a:lnTo>
                  <a:lnTo>
                    <a:pt x="3952" y="747"/>
                  </a:lnTo>
                  <a:lnTo>
                    <a:pt x="3921" y="759"/>
                  </a:lnTo>
                  <a:lnTo>
                    <a:pt x="3888" y="771"/>
                  </a:lnTo>
                  <a:lnTo>
                    <a:pt x="3856" y="784"/>
                  </a:lnTo>
                  <a:lnTo>
                    <a:pt x="3823" y="796"/>
                  </a:lnTo>
                  <a:lnTo>
                    <a:pt x="3791" y="808"/>
                  </a:lnTo>
                  <a:lnTo>
                    <a:pt x="3759" y="821"/>
                  </a:lnTo>
                  <a:lnTo>
                    <a:pt x="3727" y="833"/>
                  </a:lnTo>
                  <a:lnTo>
                    <a:pt x="3695" y="846"/>
                  </a:lnTo>
                  <a:lnTo>
                    <a:pt x="3663" y="859"/>
                  </a:lnTo>
                  <a:lnTo>
                    <a:pt x="3630" y="872"/>
                  </a:lnTo>
                  <a:lnTo>
                    <a:pt x="3599" y="885"/>
                  </a:lnTo>
                  <a:lnTo>
                    <a:pt x="3567" y="898"/>
                  </a:lnTo>
                  <a:lnTo>
                    <a:pt x="3535" y="911"/>
                  </a:lnTo>
                  <a:lnTo>
                    <a:pt x="3504" y="925"/>
                  </a:lnTo>
                  <a:lnTo>
                    <a:pt x="3471" y="938"/>
                  </a:lnTo>
                  <a:lnTo>
                    <a:pt x="3440" y="951"/>
                  </a:lnTo>
                  <a:lnTo>
                    <a:pt x="3407" y="964"/>
                  </a:lnTo>
                  <a:lnTo>
                    <a:pt x="3377" y="978"/>
                  </a:lnTo>
                  <a:lnTo>
                    <a:pt x="3344" y="993"/>
                  </a:lnTo>
                  <a:lnTo>
                    <a:pt x="3313" y="1006"/>
                  </a:lnTo>
                  <a:lnTo>
                    <a:pt x="3282" y="1020"/>
                  </a:lnTo>
                  <a:lnTo>
                    <a:pt x="3250" y="1034"/>
                  </a:lnTo>
                  <a:lnTo>
                    <a:pt x="3219" y="1048"/>
                  </a:lnTo>
                  <a:lnTo>
                    <a:pt x="3187" y="1063"/>
                  </a:lnTo>
                  <a:lnTo>
                    <a:pt x="3156" y="1077"/>
                  </a:lnTo>
                  <a:lnTo>
                    <a:pt x="3124" y="1091"/>
                  </a:lnTo>
                  <a:lnTo>
                    <a:pt x="3094" y="1105"/>
                  </a:lnTo>
                  <a:lnTo>
                    <a:pt x="3062" y="1120"/>
                  </a:lnTo>
                  <a:lnTo>
                    <a:pt x="3031" y="1135"/>
                  </a:lnTo>
                  <a:lnTo>
                    <a:pt x="3000" y="1149"/>
                  </a:lnTo>
                  <a:lnTo>
                    <a:pt x="2969" y="1165"/>
                  </a:lnTo>
                  <a:lnTo>
                    <a:pt x="2938" y="1179"/>
                  </a:lnTo>
                  <a:lnTo>
                    <a:pt x="2907" y="1194"/>
                  </a:lnTo>
                  <a:lnTo>
                    <a:pt x="2876" y="1210"/>
                  </a:lnTo>
                  <a:lnTo>
                    <a:pt x="2844" y="1225"/>
                  </a:lnTo>
                  <a:lnTo>
                    <a:pt x="2814" y="1240"/>
                  </a:lnTo>
                  <a:lnTo>
                    <a:pt x="2782" y="1255"/>
                  </a:lnTo>
                  <a:lnTo>
                    <a:pt x="2752" y="1271"/>
                  </a:lnTo>
                  <a:lnTo>
                    <a:pt x="2722" y="1286"/>
                  </a:lnTo>
                  <a:lnTo>
                    <a:pt x="2690" y="1302"/>
                  </a:lnTo>
                  <a:lnTo>
                    <a:pt x="2660" y="1318"/>
                  </a:lnTo>
                  <a:lnTo>
                    <a:pt x="2629" y="1333"/>
                  </a:lnTo>
                  <a:lnTo>
                    <a:pt x="2599" y="1350"/>
                  </a:lnTo>
                  <a:lnTo>
                    <a:pt x="2567" y="1366"/>
                  </a:lnTo>
                  <a:lnTo>
                    <a:pt x="2538" y="1381"/>
                  </a:lnTo>
                  <a:lnTo>
                    <a:pt x="2507" y="1398"/>
                  </a:lnTo>
                  <a:lnTo>
                    <a:pt x="2476" y="1414"/>
                  </a:lnTo>
                  <a:lnTo>
                    <a:pt x="2447" y="1430"/>
                  </a:lnTo>
                  <a:lnTo>
                    <a:pt x="2416" y="1447"/>
                  </a:lnTo>
                  <a:lnTo>
                    <a:pt x="2386" y="1463"/>
                  </a:lnTo>
                  <a:lnTo>
                    <a:pt x="2355" y="1480"/>
                  </a:lnTo>
                  <a:lnTo>
                    <a:pt x="2325" y="1497"/>
                  </a:lnTo>
                  <a:lnTo>
                    <a:pt x="2295" y="1514"/>
                  </a:lnTo>
                  <a:lnTo>
                    <a:pt x="2265" y="1531"/>
                  </a:lnTo>
                  <a:lnTo>
                    <a:pt x="2235" y="1548"/>
                  </a:lnTo>
                  <a:lnTo>
                    <a:pt x="2205" y="1565"/>
                  </a:lnTo>
                  <a:lnTo>
                    <a:pt x="2175" y="1582"/>
                  </a:lnTo>
                  <a:lnTo>
                    <a:pt x="2145" y="1599"/>
                  </a:lnTo>
                  <a:lnTo>
                    <a:pt x="2115" y="1617"/>
                  </a:lnTo>
                  <a:lnTo>
                    <a:pt x="2086" y="1634"/>
                  </a:lnTo>
                  <a:lnTo>
                    <a:pt x="2056" y="1651"/>
                  </a:lnTo>
                  <a:lnTo>
                    <a:pt x="2026" y="1669"/>
                  </a:lnTo>
                  <a:lnTo>
                    <a:pt x="1996" y="1687"/>
                  </a:lnTo>
                  <a:lnTo>
                    <a:pt x="1967" y="1705"/>
                  </a:lnTo>
                  <a:lnTo>
                    <a:pt x="1937" y="1723"/>
                  </a:lnTo>
                  <a:lnTo>
                    <a:pt x="1908" y="1740"/>
                  </a:lnTo>
                  <a:lnTo>
                    <a:pt x="1879" y="1759"/>
                  </a:lnTo>
                  <a:lnTo>
                    <a:pt x="1849" y="1777"/>
                  </a:lnTo>
                  <a:lnTo>
                    <a:pt x="1820" y="1795"/>
                  </a:lnTo>
                  <a:lnTo>
                    <a:pt x="1790" y="1813"/>
                  </a:lnTo>
                  <a:lnTo>
                    <a:pt x="1761" y="1832"/>
                  </a:lnTo>
                  <a:lnTo>
                    <a:pt x="1732" y="1850"/>
                  </a:lnTo>
                  <a:lnTo>
                    <a:pt x="1703" y="1869"/>
                  </a:lnTo>
                  <a:lnTo>
                    <a:pt x="1674" y="1887"/>
                  </a:lnTo>
                  <a:lnTo>
                    <a:pt x="1644" y="1907"/>
                  </a:lnTo>
                  <a:lnTo>
                    <a:pt x="1616" y="1925"/>
                  </a:lnTo>
                  <a:lnTo>
                    <a:pt x="1586" y="1943"/>
                  </a:lnTo>
                  <a:lnTo>
                    <a:pt x="1558" y="1964"/>
                  </a:lnTo>
                  <a:lnTo>
                    <a:pt x="1530" y="1982"/>
                  </a:lnTo>
                  <a:lnTo>
                    <a:pt x="1500" y="2001"/>
                  </a:lnTo>
                  <a:lnTo>
                    <a:pt x="1471" y="2020"/>
                  </a:lnTo>
                  <a:lnTo>
                    <a:pt x="1443" y="2041"/>
                  </a:lnTo>
                  <a:lnTo>
                    <a:pt x="1414" y="2060"/>
                  </a:lnTo>
                  <a:lnTo>
                    <a:pt x="1386" y="2079"/>
                  </a:lnTo>
                  <a:lnTo>
                    <a:pt x="1357" y="2098"/>
                  </a:lnTo>
                  <a:lnTo>
                    <a:pt x="1329" y="2118"/>
                  </a:lnTo>
                  <a:lnTo>
                    <a:pt x="1300" y="2138"/>
                  </a:lnTo>
                  <a:lnTo>
                    <a:pt x="1272" y="2158"/>
                  </a:lnTo>
                  <a:lnTo>
                    <a:pt x="1244" y="2179"/>
                  </a:lnTo>
                  <a:lnTo>
                    <a:pt x="1215" y="2198"/>
                  </a:lnTo>
                  <a:lnTo>
                    <a:pt x="1187" y="2218"/>
                  </a:lnTo>
                  <a:lnTo>
                    <a:pt x="1159" y="2239"/>
                  </a:lnTo>
                  <a:lnTo>
                    <a:pt x="1131" y="2259"/>
                  </a:lnTo>
                  <a:lnTo>
                    <a:pt x="1103" y="2279"/>
                  </a:lnTo>
                  <a:lnTo>
                    <a:pt x="1075" y="2299"/>
                  </a:lnTo>
                  <a:lnTo>
                    <a:pt x="1047" y="2321"/>
                  </a:lnTo>
                  <a:lnTo>
                    <a:pt x="1019" y="2341"/>
                  </a:lnTo>
                  <a:lnTo>
                    <a:pt x="992" y="2362"/>
                  </a:lnTo>
                  <a:lnTo>
                    <a:pt x="964" y="2383"/>
                  </a:lnTo>
                  <a:lnTo>
                    <a:pt x="936" y="2404"/>
                  </a:lnTo>
                  <a:lnTo>
                    <a:pt x="909" y="2424"/>
                  </a:lnTo>
                  <a:lnTo>
                    <a:pt x="881" y="2445"/>
                  </a:lnTo>
                  <a:lnTo>
                    <a:pt x="854" y="2467"/>
                  </a:lnTo>
                  <a:lnTo>
                    <a:pt x="826" y="2488"/>
                  </a:lnTo>
                  <a:lnTo>
                    <a:pt x="799" y="2509"/>
                  </a:lnTo>
                  <a:lnTo>
                    <a:pt x="771" y="2531"/>
                  </a:lnTo>
                  <a:lnTo>
                    <a:pt x="745" y="2552"/>
                  </a:lnTo>
                  <a:lnTo>
                    <a:pt x="717" y="2573"/>
                  </a:lnTo>
                  <a:lnTo>
                    <a:pt x="690" y="2596"/>
                  </a:lnTo>
                  <a:lnTo>
                    <a:pt x="663" y="2617"/>
                  </a:lnTo>
                  <a:lnTo>
                    <a:pt x="636" y="2639"/>
                  </a:lnTo>
                  <a:lnTo>
                    <a:pt x="609" y="2661"/>
                  </a:lnTo>
                  <a:lnTo>
                    <a:pt x="582" y="2683"/>
                  </a:lnTo>
                  <a:lnTo>
                    <a:pt x="556" y="2705"/>
                  </a:lnTo>
                  <a:lnTo>
                    <a:pt x="528" y="2728"/>
                  </a:lnTo>
                  <a:lnTo>
                    <a:pt x="501" y="2750"/>
                  </a:lnTo>
                  <a:lnTo>
                    <a:pt x="475" y="2772"/>
                  </a:lnTo>
                  <a:lnTo>
                    <a:pt x="448" y="2795"/>
                  </a:lnTo>
                  <a:lnTo>
                    <a:pt x="422" y="2817"/>
                  </a:lnTo>
                  <a:lnTo>
                    <a:pt x="396" y="2839"/>
                  </a:lnTo>
                  <a:lnTo>
                    <a:pt x="368" y="2863"/>
                  </a:lnTo>
                  <a:lnTo>
                    <a:pt x="343" y="2885"/>
                  </a:lnTo>
                  <a:lnTo>
                    <a:pt x="316" y="2908"/>
                  </a:lnTo>
                  <a:lnTo>
                    <a:pt x="290" y="2930"/>
                  </a:lnTo>
                  <a:lnTo>
                    <a:pt x="264" y="2954"/>
                  </a:lnTo>
                  <a:lnTo>
                    <a:pt x="238" y="2977"/>
                  </a:lnTo>
                  <a:lnTo>
                    <a:pt x="212" y="3000"/>
                  </a:lnTo>
                  <a:lnTo>
                    <a:pt x="186" y="3024"/>
                  </a:lnTo>
                  <a:lnTo>
                    <a:pt x="160" y="3047"/>
                  </a:lnTo>
                  <a:lnTo>
                    <a:pt x="134" y="3071"/>
                  </a:lnTo>
                  <a:lnTo>
                    <a:pt x="109" y="3094"/>
                  </a:lnTo>
                  <a:lnTo>
                    <a:pt x="82" y="3117"/>
                  </a:lnTo>
                  <a:lnTo>
                    <a:pt x="57" y="3142"/>
                  </a:lnTo>
                  <a:lnTo>
                    <a:pt x="31" y="3165"/>
                  </a:lnTo>
                  <a:lnTo>
                    <a:pt x="294" y="3374"/>
                  </a:lnTo>
                  <a:lnTo>
                    <a:pt x="0" y="32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531" name="Freeform 27"/>
            <p:cNvSpPr>
              <a:spLocks/>
            </p:cNvSpPr>
            <p:nvPr/>
          </p:nvSpPr>
          <p:spPr bwMode="auto">
            <a:xfrm>
              <a:off x="955" y="1070"/>
              <a:ext cx="510" cy="860"/>
            </a:xfrm>
            <a:custGeom>
              <a:avLst/>
              <a:gdLst/>
              <a:ahLst/>
              <a:cxnLst>
                <a:cxn ang="0">
                  <a:pos x="7655" y="0"/>
                </a:cxn>
                <a:cxn ang="0">
                  <a:pos x="7361" y="0"/>
                </a:cxn>
                <a:cxn ang="0">
                  <a:pos x="0" y="12727"/>
                </a:cxn>
                <a:cxn ang="0">
                  <a:pos x="294" y="12897"/>
                </a:cxn>
                <a:cxn ang="0">
                  <a:pos x="7655" y="170"/>
                </a:cxn>
                <a:cxn ang="0">
                  <a:pos x="7655" y="0"/>
                </a:cxn>
              </a:cxnLst>
              <a:rect l="0" t="0" r="r" b="b"/>
              <a:pathLst>
                <a:path w="7655" h="12897">
                  <a:moveTo>
                    <a:pt x="7655" y="0"/>
                  </a:moveTo>
                  <a:lnTo>
                    <a:pt x="7361" y="0"/>
                  </a:lnTo>
                  <a:lnTo>
                    <a:pt x="0" y="12727"/>
                  </a:lnTo>
                  <a:lnTo>
                    <a:pt x="294" y="12897"/>
                  </a:lnTo>
                  <a:lnTo>
                    <a:pt x="7655" y="170"/>
                  </a:lnTo>
                  <a:lnTo>
                    <a:pt x="765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532" name="Freeform 28"/>
            <p:cNvSpPr>
              <a:spLocks/>
            </p:cNvSpPr>
            <p:nvPr/>
          </p:nvSpPr>
          <p:spPr bwMode="auto">
            <a:xfrm>
              <a:off x="1446" y="1070"/>
              <a:ext cx="544" cy="921"/>
            </a:xfrm>
            <a:custGeom>
              <a:avLst/>
              <a:gdLst/>
              <a:ahLst/>
              <a:cxnLst>
                <a:cxn ang="0">
                  <a:pos x="8166" y="13639"/>
                </a:cxn>
                <a:cxn ang="0">
                  <a:pos x="294" y="0"/>
                </a:cxn>
                <a:cxn ang="0">
                  <a:pos x="0" y="170"/>
                </a:cxn>
                <a:cxn ang="0">
                  <a:pos x="7873" y="13808"/>
                </a:cxn>
                <a:cxn ang="0">
                  <a:pos x="8166" y="13639"/>
                </a:cxn>
              </a:cxnLst>
              <a:rect l="0" t="0" r="r" b="b"/>
              <a:pathLst>
                <a:path w="8166" h="13808">
                  <a:moveTo>
                    <a:pt x="8166" y="13639"/>
                  </a:moveTo>
                  <a:lnTo>
                    <a:pt x="294" y="0"/>
                  </a:lnTo>
                  <a:lnTo>
                    <a:pt x="0" y="170"/>
                  </a:lnTo>
                  <a:lnTo>
                    <a:pt x="7873" y="13808"/>
                  </a:lnTo>
                  <a:lnTo>
                    <a:pt x="8166" y="136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533" name="Freeform 29"/>
            <p:cNvSpPr>
              <a:spLocks/>
            </p:cNvSpPr>
            <p:nvPr/>
          </p:nvSpPr>
          <p:spPr bwMode="auto">
            <a:xfrm>
              <a:off x="1939" y="1978"/>
              <a:ext cx="48" cy="41"/>
            </a:xfrm>
            <a:custGeom>
              <a:avLst/>
              <a:gdLst/>
              <a:ahLst/>
              <a:cxnLst>
                <a:cxn ang="0">
                  <a:pos x="187" y="325"/>
                </a:cxn>
                <a:cxn ang="0">
                  <a:pos x="179" y="613"/>
                </a:cxn>
                <a:cxn ang="0">
                  <a:pos x="729" y="294"/>
                </a:cxn>
                <a:cxn ang="0">
                  <a:pos x="560" y="0"/>
                </a:cxn>
                <a:cxn ang="0">
                  <a:pos x="8" y="319"/>
                </a:cxn>
                <a:cxn ang="0">
                  <a:pos x="0" y="608"/>
                </a:cxn>
                <a:cxn ang="0">
                  <a:pos x="187" y="325"/>
                </a:cxn>
              </a:cxnLst>
              <a:rect l="0" t="0" r="r" b="b"/>
              <a:pathLst>
                <a:path w="729" h="613">
                  <a:moveTo>
                    <a:pt x="187" y="325"/>
                  </a:moveTo>
                  <a:lnTo>
                    <a:pt x="179" y="613"/>
                  </a:lnTo>
                  <a:lnTo>
                    <a:pt x="729" y="294"/>
                  </a:lnTo>
                  <a:lnTo>
                    <a:pt x="560" y="0"/>
                  </a:lnTo>
                  <a:lnTo>
                    <a:pt x="8" y="319"/>
                  </a:lnTo>
                  <a:lnTo>
                    <a:pt x="0" y="608"/>
                  </a:lnTo>
                  <a:lnTo>
                    <a:pt x="187" y="3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534" name="Freeform 30"/>
            <p:cNvSpPr>
              <a:spLocks/>
            </p:cNvSpPr>
            <p:nvPr/>
          </p:nvSpPr>
          <p:spPr bwMode="auto">
            <a:xfrm>
              <a:off x="1924" y="1999"/>
              <a:ext cx="15" cy="19"/>
            </a:xfrm>
            <a:custGeom>
              <a:avLst/>
              <a:gdLst/>
              <a:ahLst/>
              <a:cxnLst>
                <a:cxn ang="0">
                  <a:pos x="237" y="0"/>
                </a:cxn>
                <a:cxn ang="0">
                  <a:pos x="0" y="138"/>
                </a:cxn>
                <a:cxn ang="0">
                  <a:pos x="229" y="289"/>
                </a:cxn>
                <a:cxn ang="0">
                  <a:pos x="237" y="0"/>
                </a:cxn>
              </a:cxnLst>
              <a:rect l="0" t="0" r="r" b="b"/>
              <a:pathLst>
                <a:path w="237" h="289">
                  <a:moveTo>
                    <a:pt x="237" y="0"/>
                  </a:moveTo>
                  <a:lnTo>
                    <a:pt x="0" y="138"/>
                  </a:lnTo>
                  <a:lnTo>
                    <a:pt x="229" y="289"/>
                  </a:lnTo>
                  <a:lnTo>
                    <a:pt x="2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535" name="Freeform 31"/>
            <p:cNvSpPr>
              <a:spLocks/>
            </p:cNvSpPr>
            <p:nvPr/>
          </p:nvSpPr>
          <p:spPr bwMode="auto">
            <a:xfrm>
              <a:off x="1939" y="1999"/>
              <a:ext cx="97" cy="72"/>
            </a:xfrm>
            <a:custGeom>
              <a:avLst/>
              <a:gdLst/>
              <a:ahLst/>
              <a:cxnLst>
                <a:cxn ang="0">
                  <a:pos x="1113" y="936"/>
                </a:cxn>
                <a:cxn ang="0">
                  <a:pos x="1376" y="784"/>
                </a:cxn>
                <a:cxn ang="0">
                  <a:pos x="187" y="0"/>
                </a:cxn>
                <a:cxn ang="0">
                  <a:pos x="0" y="283"/>
                </a:cxn>
                <a:cxn ang="0">
                  <a:pos x="1189" y="1068"/>
                </a:cxn>
                <a:cxn ang="0">
                  <a:pos x="1452" y="916"/>
                </a:cxn>
                <a:cxn ang="0">
                  <a:pos x="1113" y="936"/>
                </a:cxn>
              </a:cxnLst>
              <a:rect l="0" t="0" r="r" b="b"/>
              <a:pathLst>
                <a:path w="1452" h="1068">
                  <a:moveTo>
                    <a:pt x="1113" y="936"/>
                  </a:moveTo>
                  <a:lnTo>
                    <a:pt x="1376" y="784"/>
                  </a:lnTo>
                  <a:lnTo>
                    <a:pt x="187" y="0"/>
                  </a:lnTo>
                  <a:lnTo>
                    <a:pt x="0" y="283"/>
                  </a:lnTo>
                  <a:lnTo>
                    <a:pt x="1189" y="1068"/>
                  </a:lnTo>
                  <a:lnTo>
                    <a:pt x="1452" y="916"/>
                  </a:lnTo>
                  <a:lnTo>
                    <a:pt x="1113" y="9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536" name="Freeform 32"/>
            <p:cNvSpPr>
              <a:spLocks/>
            </p:cNvSpPr>
            <p:nvPr/>
          </p:nvSpPr>
          <p:spPr bwMode="auto">
            <a:xfrm>
              <a:off x="2018" y="2060"/>
              <a:ext cx="19" cy="23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283" y="339"/>
                </a:cxn>
                <a:cxn ang="0">
                  <a:pos x="263" y="0"/>
                </a:cxn>
                <a:cxn ang="0">
                  <a:pos x="0" y="152"/>
                </a:cxn>
              </a:cxnLst>
              <a:rect l="0" t="0" r="r" b="b"/>
              <a:pathLst>
                <a:path w="283" h="339">
                  <a:moveTo>
                    <a:pt x="0" y="152"/>
                  </a:moveTo>
                  <a:lnTo>
                    <a:pt x="283" y="339"/>
                  </a:lnTo>
                  <a:lnTo>
                    <a:pt x="263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537" name="Freeform 33"/>
            <p:cNvSpPr>
              <a:spLocks/>
            </p:cNvSpPr>
            <p:nvPr/>
          </p:nvSpPr>
          <p:spPr bwMode="auto">
            <a:xfrm>
              <a:off x="2007" y="1956"/>
              <a:ext cx="29" cy="106"/>
            </a:xfrm>
            <a:custGeom>
              <a:avLst/>
              <a:gdLst/>
              <a:ahLst/>
              <a:cxnLst>
                <a:cxn ang="0">
                  <a:pos x="253" y="294"/>
                </a:cxn>
                <a:cxn ang="0">
                  <a:pos x="0" y="157"/>
                </a:cxn>
                <a:cxn ang="0">
                  <a:pos x="85" y="1579"/>
                </a:cxn>
                <a:cxn ang="0">
                  <a:pos x="424" y="1559"/>
                </a:cxn>
                <a:cxn ang="0">
                  <a:pos x="339" y="137"/>
                </a:cxn>
                <a:cxn ang="0">
                  <a:pos x="84" y="0"/>
                </a:cxn>
                <a:cxn ang="0">
                  <a:pos x="253" y="294"/>
                </a:cxn>
              </a:cxnLst>
              <a:rect l="0" t="0" r="r" b="b"/>
              <a:pathLst>
                <a:path w="424" h="1579">
                  <a:moveTo>
                    <a:pt x="253" y="294"/>
                  </a:moveTo>
                  <a:lnTo>
                    <a:pt x="0" y="157"/>
                  </a:lnTo>
                  <a:lnTo>
                    <a:pt x="85" y="1579"/>
                  </a:lnTo>
                  <a:lnTo>
                    <a:pt x="424" y="1559"/>
                  </a:lnTo>
                  <a:lnTo>
                    <a:pt x="339" y="137"/>
                  </a:lnTo>
                  <a:lnTo>
                    <a:pt x="84" y="0"/>
                  </a:lnTo>
                  <a:lnTo>
                    <a:pt x="253" y="29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538" name="Freeform 34"/>
            <p:cNvSpPr>
              <a:spLocks/>
            </p:cNvSpPr>
            <p:nvPr/>
          </p:nvSpPr>
          <p:spPr bwMode="auto">
            <a:xfrm>
              <a:off x="2013" y="1947"/>
              <a:ext cx="17" cy="19"/>
            </a:xfrm>
            <a:custGeom>
              <a:avLst/>
              <a:gdLst/>
              <a:ahLst/>
              <a:cxnLst>
                <a:cxn ang="0">
                  <a:pos x="255" y="274"/>
                </a:cxn>
                <a:cxn ang="0">
                  <a:pos x="238" y="0"/>
                </a:cxn>
                <a:cxn ang="0">
                  <a:pos x="0" y="137"/>
                </a:cxn>
                <a:cxn ang="0">
                  <a:pos x="255" y="274"/>
                </a:cxn>
              </a:cxnLst>
              <a:rect l="0" t="0" r="r" b="b"/>
              <a:pathLst>
                <a:path w="255" h="274">
                  <a:moveTo>
                    <a:pt x="255" y="274"/>
                  </a:moveTo>
                  <a:lnTo>
                    <a:pt x="238" y="0"/>
                  </a:lnTo>
                  <a:lnTo>
                    <a:pt x="0" y="137"/>
                  </a:lnTo>
                  <a:lnTo>
                    <a:pt x="255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539" name="Freeform 35"/>
            <p:cNvSpPr>
              <a:spLocks/>
            </p:cNvSpPr>
            <p:nvPr/>
          </p:nvSpPr>
          <p:spPr bwMode="auto">
            <a:xfrm>
              <a:off x="1976" y="1956"/>
              <a:ext cx="48" cy="41"/>
            </a:xfrm>
            <a:custGeom>
              <a:avLst/>
              <a:gdLst/>
              <a:ahLst/>
              <a:cxnLst>
                <a:cxn ang="0">
                  <a:pos x="85" y="465"/>
                </a:cxn>
                <a:cxn ang="0">
                  <a:pos x="169" y="612"/>
                </a:cxn>
                <a:cxn ang="0">
                  <a:pos x="721" y="294"/>
                </a:cxn>
                <a:cxn ang="0">
                  <a:pos x="552" y="0"/>
                </a:cxn>
                <a:cxn ang="0">
                  <a:pos x="0" y="318"/>
                </a:cxn>
                <a:cxn ang="0">
                  <a:pos x="85" y="465"/>
                </a:cxn>
              </a:cxnLst>
              <a:rect l="0" t="0" r="r" b="b"/>
              <a:pathLst>
                <a:path w="721" h="612">
                  <a:moveTo>
                    <a:pt x="85" y="465"/>
                  </a:moveTo>
                  <a:lnTo>
                    <a:pt x="169" y="612"/>
                  </a:lnTo>
                  <a:lnTo>
                    <a:pt x="721" y="294"/>
                  </a:lnTo>
                  <a:lnTo>
                    <a:pt x="552" y="0"/>
                  </a:lnTo>
                  <a:lnTo>
                    <a:pt x="0" y="318"/>
                  </a:lnTo>
                  <a:lnTo>
                    <a:pt x="85" y="4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" name="Group 24"/>
          <p:cNvGrpSpPr>
            <a:grpSpLocks noChangeAspect="1"/>
          </p:cNvGrpSpPr>
          <p:nvPr/>
        </p:nvGrpSpPr>
        <p:grpSpPr bwMode="auto">
          <a:xfrm rot="14400000">
            <a:off x="-37660" y="4051301"/>
            <a:ext cx="1717675" cy="1608138"/>
            <a:chOff x="955" y="1070"/>
            <a:chExt cx="1082" cy="1013"/>
          </a:xfrm>
          <a:solidFill>
            <a:srgbClr val="FF9900"/>
          </a:solidFill>
        </p:grpSpPr>
        <p:sp>
          <p:nvSpPr>
            <p:cNvPr id="77" name="Freeform 25"/>
            <p:cNvSpPr>
              <a:spLocks/>
            </p:cNvSpPr>
            <p:nvPr/>
          </p:nvSpPr>
          <p:spPr bwMode="auto">
            <a:xfrm>
              <a:off x="1495" y="1705"/>
              <a:ext cx="108" cy="30"/>
            </a:xfrm>
            <a:custGeom>
              <a:avLst/>
              <a:gdLst/>
              <a:ahLst/>
              <a:cxnLst>
                <a:cxn ang="0">
                  <a:pos x="0" y="340"/>
                </a:cxn>
                <a:cxn ang="0">
                  <a:pos x="98" y="340"/>
                </a:cxn>
                <a:cxn ang="0">
                  <a:pos x="198" y="341"/>
                </a:cxn>
                <a:cxn ang="0">
                  <a:pos x="297" y="343"/>
                </a:cxn>
                <a:cxn ang="0">
                  <a:pos x="396" y="346"/>
                </a:cxn>
                <a:cxn ang="0">
                  <a:pos x="496" y="350"/>
                </a:cxn>
                <a:cxn ang="0">
                  <a:pos x="594" y="355"/>
                </a:cxn>
                <a:cxn ang="0">
                  <a:pos x="693" y="360"/>
                </a:cxn>
                <a:cxn ang="0">
                  <a:pos x="792" y="368"/>
                </a:cxn>
                <a:cxn ang="0">
                  <a:pos x="891" y="375"/>
                </a:cxn>
                <a:cxn ang="0">
                  <a:pos x="990" y="383"/>
                </a:cxn>
                <a:cxn ang="0">
                  <a:pos x="1088" y="391"/>
                </a:cxn>
                <a:cxn ang="0">
                  <a:pos x="1187" y="401"/>
                </a:cxn>
                <a:cxn ang="0">
                  <a:pos x="1286" y="412"/>
                </a:cxn>
                <a:cxn ang="0">
                  <a:pos x="1384" y="423"/>
                </a:cxn>
                <a:cxn ang="0">
                  <a:pos x="1483" y="436"/>
                </a:cxn>
                <a:cxn ang="0">
                  <a:pos x="1580" y="449"/>
                </a:cxn>
                <a:cxn ang="0">
                  <a:pos x="1575" y="106"/>
                </a:cxn>
                <a:cxn ang="0">
                  <a:pos x="1475" y="92"/>
                </a:cxn>
                <a:cxn ang="0">
                  <a:pos x="1373" y="79"/>
                </a:cxn>
                <a:cxn ang="0">
                  <a:pos x="1272" y="68"/>
                </a:cxn>
                <a:cxn ang="0">
                  <a:pos x="1171" y="58"/>
                </a:cxn>
                <a:cxn ang="0">
                  <a:pos x="1070" y="49"/>
                </a:cxn>
                <a:cxn ang="0">
                  <a:pos x="967" y="40"/>
                </a:cxn>
                <a:cxn ang="0">
                  <a:pos x="866" y="32"/>
                </a:cxn>
                <a:cxn ang="0">
                  <a:pos x="764" y="25"/>
                </a:cxn>
                <a:cxn ang="0">
                  <a:pos x="662" y="19"/>
                </a:cxn>
                <a:cxn ang="0">
                  <a:pos x="561" y="13"/>
                </a:cxn>
                <a:cxn ang="0">
                  <a:pos x="458" y="9"/>
                </a:cxn>
                <a:cxn ang="0">
                  <a:pos x="356" y="6"/>
                </a:cxn>
                <a:cxn ang="0">
                  <a:pos x="254" y="3"/>
                </a:cxn>
                <a:cxn ang="0">
                  <a:pos x="152" y="1"/>
                </a:cxn>
                <a:cxn ang="0">
                  <a:pos x="50" y="0"/>
                </a:cxn>
                <a:cxn ang="0">
                  <a:pos x="0" y="0"/>
                </a:cxn>
              </a:cxnLst>
              <a:rect l="0" t="0" r="r" b="b"/>
              <a:pathLst>
                <a:path w="1626" h="449">
                  <a:moveTo>
                    <a:pt x="0" y="340"/>
                  </a:moveTo>
                  <a:lnTo>
                    <a:pt x="0" y="340"/>
                  </a:lnTo>
                  <a:lnTo>
                    <a:pt x="49" y="340"/>
                  </a:lnTo>
                  <a:lnTo>
                    <a:pt x="98" y="340"/>
                  </a:lnTo>
                  <a:lnTo>
                    <a:pt x="148" y="340"/>
                  </a:lnTo>
                  <a:lnTo>
                    <a:pt x="198" y="341"/>
                  </a:lnTo>
                  <a:lnTo>
                    <a:pt x="247" y="342"/>
                  </a:lnTo>
                  <a:lnTo>
                    <a:pt x="297" y="343"/>
                  </a:lnTo>
                  <a:lnTo>
                    <a:pt x="347" y="345"/>
                  </a:lnTo>
                  <a:lnTo>
                    <a:pt x="396" y="346"/>
                  </a:lnTo>
                  <a:lnTo>
                    <a:pt x="446" y="348"/>
                  </a:lnTo>
                  <a:lnTo>
                    <a:pt x="496" y="350"/>
                  </a:lnTo>
                  <a:lnTo>
                    <a:pt x="544" y="352"/>
                  </a:lnTo>
                  <a:lnTo>
                    <a:pt x="594" y="355"/>
                  </a:lnTo>
                  <a:lnTo>
                    <a:pt x="644" y="358"/>
                  </a:lnTo>
                  <a:lnTo>
                    <a:pt x="693" y="360"/>
                  </a:lnTo>
                  <a:lnTo>
                    <a:pt x="742" y="363"/>
                  </a:lnTo>
                  <a:lnTo>
                    <a:pt x="792" y="368"/>
                  </a:lnTo>
                  <a:lnTo>
                    <a:pt x="842" y="371"/>
                  </a:lnTo>
                  <a:lnTo>
                    <a:pt x="891" y="375"/>
                  </a:lnTo>
                  <a:lnTo>
                    <a:pt x="941" y="379"/>
                  </a:lnTo>
                  <a:lnTo>
                    <a:pt x="990" y="383"/>
                  </a:lnTo>
                  <a:lnTo>
                    <a:pt x="1038" y="387"/>
                  </a:lnTo>
                  <a:lnTo>
                    <a:pt x="1088" y="391"/>
                  </a:lnTo>
                  <a:lnTo>
                    <a:pt x="1138" y="396"/>
                  </a:lnTo>
                  <a:lnTo>
                    <a:pt x="1187" y="401"/>
                  </a:lnTo>
                  <a:lnTo>
                    <a:pt x="1236" y="406"/>
                  </a:lnTo>
                  <a:lnTo>
                    <a:pt x="1286" y="412"/>
                  </a:lnTo>
                  <a:lnTo>
                    <a:pt x="1335" y="417"/>
                  </a:lnTo>
                  <a:lnTo>
                    <a:pt x="1384" y="423"/>
                  </a:lnTo>
                  <a:lnTo>
                    <a:pt x="1433" y="429"/>
                  </a:lnTo>
                  <a:lnTo>
                    <a:pt x="1483" y="436"/>
                  </a:lnTo>
                  <a:lnTo>
                    <a:pt x="1531" y="442"/>
                  </a:lnTo>
                  <a:lnTo>
                    <a:pt x="1580" y="449"/>
                  </a:lnTo>
                  <a:lnTo>
                    <a:pt x="1626" y="112"/>
                  </a:lnTo>
                  <a:lnTo>
                    <a:pt x="1575" y="106"/>
                  </a:lnTo>
                  <a:lnTo>
                    <a:pt x="1525" y="99"/>
                  </a:lnTo>
                  <a:lnTo>
                    <a:pt x="1475" y="92"/>
                  </a:lnTo>
                  <a:lnTo>
                    <a:pt x="1424" y="85"/>
                  </a:lnTo>
                  <a:lnTo>
                    <a:pt x="1373" y="79"/>
                  </a:lnTo>
                  <a:lnTo>
                    <a:pt x="1323" y="74"/>
                  </a:lnTo>
                  <a:lnTo>
                    <a:pt x="1272" y="68"/>
                  </a:lnTo>
                  <a:lnTo>
                    <a:pt x="1222" y="63"/>
                  </a:lnTo>
                  <a:lnTo>
                    <a:pt x="1171" y="58"/>
                  </a:lnTo>
                  <a:lnTo>
                    <a:pt x="1121" y="54"/>
                  </a:lnTo>
                  <a:lnTo>
                    <a:pt x="1070" y="49"/>
                  </a:lnTo>
                  <a:lnTo>
                    <a:pt x="1018" y="44"/>
                  </a:lnTo>
                  <a:lnTo>
                    <a:pt x="967" y="40"/>
                  </a:lnTo>
                  <a:lnTo>
                    <a:pt x="917" y="36"/>
                  </a:lnTo>
                  <a:lnTo>
                    <a:pt x="866" y="32"/>
                  </a:lnTo>
                  <a:lnTo>
                    <a:pt x="814" y="29"/>
                  </a:lnTo>
                  <a:lnTo>
                    <a:pt x="764" y="25"/>
                  </a:lnTo>
                  <a:lnTo>
                    <a:pt x="713" y="22"/>
                  </a:lnTo>
                  <a:lnTo>
                    <a:pt x="662" y="19"/>
                  </a:lnTo>
                  <a:lnTo>
                    <a:pt x="611" y="16"/>
                  </a:lnTo>
                  <a:lnTo>
                    <a:pt x="561" y="13"/>
                  </a:lnTo>
                  <a:lnTo>
                    <a:pt x="509" y="11"/>
                  </a:lnTo>
                  <a:lnTo>
                    <a:pt x="458" y="9"/>
                  </a:lnTo>
                  <a:lnTo>
                    <a:pt x="407" y="7"/>
                  </a:lnTo>
                  <a:lnTo>
                    <a:pt x="356" y="6"/>
                  </a:lnTo>
                  <a:lnTo>
                    <a:pt x="305" y="4"/>
                  </a:lnTo>
                  <a:lnTo>
                    <a:pt x="254" y="3"/>
                  </a:lnTo>
                  <a:lnTo>
                    <a:pt x="203" y="2"/>
                  </a:lnTo>
                  <a:lnTo>
                    <a:pt x="152" y="1"/>
                  </a:lnTo>
                  <a:lnTo>
                    <a:pt x="101" y="1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4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26"/>
            <p:cNvSpPr>
              <a:spLocks/>
            </p:cNvSpPr>
            <p:nvPr/>
          </p:nvSpPr>
          <p:spPr bwMode="auto">
            <a:xfrm>
              <a:off x="955" y="1705"/>
              <a:ext cx="540" cy="227"/>
            </a:xfrm>
            <a:custGeom>
              <a:avLst/>
              <a:gdLst/>
              <a:ahLst/>
              <a:cxnLst>
                <a:cxn ang="0">
                  <a:pos x="437" y="3253"/>
                </a:cxn>
                <a:cxn ang="0">
                  <a:pos x="667" y="3053"/>
                </a:cxn>
                <a:cxn ang="0">
                  <a:pos x="903" y="2860"/>
                </a:cxn>
                <a:cxn ang="0">
                  <a:pos x="1141" y="2674"/>
                </a:cxn>
                <a:cxn ang="0">
                  <a:pos x="1386" y="2494"/>
                </a:cxn>
                <a:cxn ang="0">
                  <a:pos x="1633" y="2321"/>
                </a:cxn>
                <a:cxn ang="0">
                  <a:pos x="1886" y="2154"/>
                </a:cxn>
                <a:cxn ang="0">
                  <a:pos x="2142" y="1996"/>
                </a:cxn>
                <a:cxn ang="0">
                  <a:pos x="2402" y="1843"/>
                </a:cxn>
                <a:cxn ang="0">
                  <a:pos x="2667" y="1697"/>
                </a:cxn>
                <a:cxn ang="0">
                  <a:pos x="2935" y="1559"/>
                </a:cxn>
                <a:cxn ang="0">
                  <a:pos x="3205" y="1428"/>
                </a:cxn>
                <a:cxn ang="0">
                  <a:pos x="3480" y="1303"/>
                </a:cxn>
                <a:cxn ang="0">
                  <a:pos x="3758" y="1186"/>
                </a:cxn>
                <a:cxn ang="0">
                  <a:pos x="4038" y="1077"/>
                </a:cxn>
                <a:cxn ang="0">
                  <a:pos x="4322" y="974"/>
                </a:cxn>
                <a:cxn ang="0">
                  <a:pos x="4608" y="880"/>
                </a:cxn>
                <a:cxn ang="0">
                  <a:pos x="4897" y="792"/>
                </a:cxn>
                <a:cxn ang="0">
                  <a:pos x="5189" y="713"/>
                </a:cxn>
                <a:cxn ang="0">
                  <a:pos x="5482" y="640"/>
                </a:cxn>
                <a:cxn ang="0">
                  <a:pos x="5778" y="576"/>
                </a:cxn>
                <a:cxn ang="0">
                  <a:pos x="6075" y="519"/>
                </a:cxn>
                <a:cxn ang="0">
                  <a:pos x="6375" y="469"/>
                </a:cxn>
                <a:cxn ang="0">
                  <a:pos x="6676" y="428"/>
                </a:cxn>
                <a:cxn ang="0">
                  <a:pos x="6979" y="394"/>
                </a:cxn>
                <a:cxn ang="0">
                  <a:pos x="7283" y="369"/>
                </a:cxn>
                <a:cxn ang="0">
                  <a:pos x="7588" y="351"/>
                </a:cxn>
                <a:cxn ang="0">
                  <a:pos x="7894" y="341"/>
                </a:cxn>
                <a:cxn ang="0">
                  <a:pos x="8029" y="1"/>
                </a:cxn>
                <a:cxn ang="0">
                  <a:pos x="7713" y="6"/>
                </a:cxn>
                <a:cxn ang="0">
                  <a:pos x="7398" y="21"/>
                </a:cxn>
                <a:cxn ang="0">
                  <a:pos x="7085" y="43"/>
                </a:cxn>
                <a:cxn ang="0">
                  <a:pos x="6773" y="74"/>
                </a:cxn>
                <a:cxn ang="0">
                  <a:pos x="6463" y="114"/>
                </a:cxn>
                <a:cxn ang="0">
                  <a:pos x="6154" y="161"/>
                </a:cxn>
                <a:cxn ang="0">
                  <a:pos x="5846" y="215"/>
                </a:cxn>
                <a:cxn ang="0">
                  <a:pos x="5541" y="278"/>
                </a:cxn>
                <a:cxn ang="0">
                  <a:pos x="5238" y="349"/>
                </a:cxn>
                <a:cxn ang="0">
                  <a:pos x="4937" y="428"/>
                </a:cxn>
                <a:cxn ang="0">
                  <a:pos x="4639" y="516"/>
                </a:cxn>
                <a:cxn ang="0">
                  <a:pos x="4343" y="609"/>
                </a:cxn>
                <a:cxn ang="0">
                  <a:pos x="4049" y="712"/>
                </a:cxn>
                <a:cxn ang="0">
                  <a:pos x="3759" y="821"/>
                </a:cxn>
                <a:cxn ang="0">
                  <a:pos x="3471" y="938"/>
                </a:cxn>
                <a:cxn ang="0">
                  <a:pos x="3187" y="1063"/>
                </a:cxn>
                <a:cxn ang="0">
                  <a:pos x="2907" y="1194"/>
                </a:cxn>
                <a:cxn ang="0">
                  <a:pos x="2629" y="1333"/>
                </a:cxn>
                <a:cxn ang="0">
                  <a:pos x="2355" y="1480"/>
                </a:cxn>
                <a:cxn ang="0">
                  <a:pos x="2086" y="1634"/>
                </a:cxn>
                <a:cxn ang="0">
                  <a:pos x="1820" y="1795"/>
                </a:cxn>
                <a:cxn ang="0">
                  <a:pos x="1558" y="1964"/>
                </a:cxn>
                <a:cxn ang="0">
                  <a:pos x="1300" y="2138"/>
                </a:cxn>
                <a:cxn ang="0">
                  <a:pos x="1047" y="2321"/>
                </a:cxn>
                <a:cxn ang="0">
                  <a:pos x="799" y="2509"/>
                </a:cxn>
                <a:cxn ang="0">
                  <a:pos x="556" y="2705"/>
                </a:cxn>
                <a:cxn ang="0">
                  <a:pos x="316" y="2908"/>
                </a:cxn>
                <a:cxn ang="0">
                  <a:pos x="82" y="3117"/>
                </a:cxn>
              </a:cxnLst>
              <a:rect l="0" t="0" r="r" b="b"/>
              <a:pathLst>
                <a:path w="8099" h="3413">
                  <a:moveTo>
                    <a:pt x="0" y="3204"/>
                  </a:moveTo>
                  <a:lnTo>
                    <a:pt x="263" y="3413"/>
                  </a:lnTo>
                  <a:lnTo>
                    <a:pt x="287" y="3390"/>
                  </a:lnTo>
                  <a:lnTo>
                    <a:pt x="312" y="3367"/>
                  </a:lnTo>
                  <a:lnTo>
                    <a:pt x="337" y="3344"/>
                  </a:lnTo>
                  <a:lnTo>
                    <a:pt x="362" y="3321"/>
                  </a:lnTo>
                  <a:lnTo>
                    <a:pt x="387" y="3299"/>
                  </a:lnTo>
                  <a:lnTo>
                    <a:pt x="413" y="3276"/>
                  </a:lnTo>
                  <a:lnTo>
                    <a:pt x="437" y="3253"/>
                  </a:lnTo>
                  <a:lnTo>
                    <a:pt x="463" y="3231"/>
                  </a:lnTo>
                  <a:lnTo>
                    <a:pt x="488" y="3208"/>
                  </a:lnTo>
                  <a:lnTo>
                    <a:pt x="513" y="3186"/>
                  </a:lnTo>
                  <a:lnTo>
                    <a:pt x="540" y="3164"/>
                  </a:lnTo>
                  <a:lnTo>
                    <a:pt x="565" y="3142"/>
                  </a:lnTo>
                  <a:lnTo>
                    <a:pt x="590" y="3119"/>
                  </a:lnTo>
                  <a:lnTo>
                    <a:pt x="616" y="3098"/>
                  </a:lnTo>
                  <a:lnTo>
                    <a:pt x="641" y="3076"/>
                  </a:lnTo>
                  <a:lnTo>
                    <a:pt x="667" y="3053"/>
                  </a:lnTo>
                  <a:lnTo>
                    <a:pt x="693" y="3032"/>
                  </a:lnTo>
                  <a:lnTo>
                    <a:pt x="719" y="3011"/>
                  </a:lnTo>
                  <a:lnTo>
                    <a:pt x="745" y="2988"/>
                  </a:lnTo>
                  <a:lnTo>
                    <a:pt x="771" y="2967"/>
                  </a:lnTo>
                  <a:lnTo>
                    <a:pt x="797" y="2946"/>
                  </a:lnTo>
                  <a:lnTo>
                    <a:pt x="823" y="2924"/>
                  </a:lnTo>
                  <a:lnTo>
                    <a:pt x="850" y="2903"/>
                  </a:lnTo>
                  <a:lnTo>
                    <a:pt x="875" y="2882"/>
                  </a:lnTo>
                  <a:lnTo>
                    <a:pt x="903" y="2860"/>
                  </a:lnTo>
                  <a:lnTo>
                    <a:pt x="928" y="2839"/>
                  </a:lnTo>
                  <a:lnTo>
                    <a:pt x="955" y="2818"/>
                  </a:lnTo>
                  <a:lnTo>
                    <a:pt x="981" y="2798"/>
                  </a:lnTo>
                  <a:lnTo>
                    <a:pt x="1007" y="2776"/>
                  </a:lnTo>
                  <a:lnTo>
                    <a:pt x="1035" y="2756"/>
                  </a:lnTo>
                  <a:lnTo>
                    <a:pt x="1061" y="2736"/>
                  </a:lnTo>
                  <a:lnTo>
                    <a:pt x="1087" y="2715"/>
                  </a:lnTo>
                  <a:lnTo>
                    <a:pt x="1115" y="2694"/>
                  </a:lnTo>
                  <a:lnTo>
                    <a:pt x="1141" y="2674"/>
                  </a:lnTo>
                  <a:lnTo>
                    <a:pt x="1169" y="2653"/>
                  </a:lnTo>
                  <a:lnTo>
                    <a:pt x="1195" y="2633"/>
                  </a:lnTo>
                  <a:lnTo>
                    <a:pt x="1221" y="2613"/>
                  </a:lnTo>
                  <a:lnTo>
                    <a:pt x="1249" y="2593"/>
                  </a:lnTo>
                  <a:lnTo>
                    <a:pt x="1276" y="2573"/>
                  </a:lnTo>
                  <a:lnTo>
                    <a:pt x="1303" y="2553"/>
                  </a:lnTo>
                  <a:lnTo>
                    <a:pt x="1331" y="2534"/>
                  </a:lnTo>
                  <a:lnTo>
                    <a:pt x="1357" y="2513"/>
                  </a:lnTo>
                  <a:lnTo>
                    <a:pt x="1386" y="2494"/>
                  </a:lnTo>
                  <a:lnTo>
                    <a:pt x="1412" y="2475"/>
                  </a:lnTo>
                  <a:lnTo>
                    <a:pt x="1440" y="2455"/>
                  </a:lnTo>
                  <a:lnTo>
                    <a:pt x="1468" y="2435"/>
                  </a:lnTo>
                  <a:lnTo>
                    <a:pt x="1494" y="2416"/>
                  </a:lnTo>
                  <a:lnTo>
                    <a:pt x="1523" y="2398"/>
                  </a:lnTo>
                  <a:lnTo>
                    <a:pt x="1550" y="2378"/>
                  </a:lnTo>
                  <a:lnTo>
                    <a:pt x="1577" y="2359"/>
                  </a:lnTo>
                  <a:lnTo>
                    <a:pt x="1606" y="2340"/>
                  </a:lnTo>
                  <a:lnTo>
                    <a:pt x="1633" y="2321"/>
                  </a:lnTo>
                  <a:lnTo>
                    <a:pt x="1662" y="2302"/>
                  </a:lnTo>
                  <a:lnTo>
                    <a:pt x="1689" y="2283"/>
                  </a:lnTo>
                  <a:lnTo>
                    <a:pt x="1716" y="2265"/>
                  </a:lnTo>
                  <a:lnTo>
                    <a:pt x="1745" y="2247"/>
                  </a:lnTo>
                  <a:lnTo>
                    <a:pt x="1773" y="2228"/>
                  </a:lnTo>
                  <a:lnTo>
                    <a:pt x="1801" y="2209"/>
                  </a:lnTo>
                  <a:lnTo>
                    <a:pt x="1829" y="2191"/>
                  </a:lnTo>
                  <a:lnTo>
                    <a:pt x="1857" y="2174"/>
                  </a:lnTo>
                  <a:lnTo>
                    <a:pt x="1886" y="2154"/>
                  </a:lnTo>
                  <a:lnTo>
                    <a:pt x="1914" y="2137"/>
                  </a:lnTo>
                  <a:lnTo>
                    <a:pt x="1943" y="2119"/>
                  </a:lnTo>
                  <a:lnTo>
                    <a:pt x="1971" y="2101"/>
                  </a:lnTo>
                  <a:lnTo>
                    <a:pt x="1999" y="2083"/>
                  </a:lnTo>
                  <a:lnTo>
                    <a:pt x="2028" y="2065"/>
                  </a:lnTo>
                  <a:lnTo>
                    <a:pt x="2056" y="2048"/>
                  </a:lnTo>
                  <a:lnTo>
                    <a:pt x="2085" y="2031"/>
                  </a:lnTo>
                  <a:lnTo>
                    <a:pt x="2113" y="2012"/>
                  </a:lnTo>
                  <a:lnTo>
                    <a:pt x="2142" y="1996"/>
                  </a:lnTo>
                  <a:lnTo>
                    <a:pt x="2171" y="1978"/>
                  </a:lnTo>
                  <a:lnTo>
                    <a:pt x="2200" y="1961"/>
                  </a:lnTo>
                  <a:lnTo>
                    <a:pt x="2229" y="1944"/>
                  </a:lnTo>
                  <a:lnTo>
                    <a:pt x="2257" y="1927"/>
                  </a:lnTo>
                  <a:lnTo>
                    <a:pt x="2286" y="1910"/>
                  </a:lnTo>
                  <a:lnTo>
                    <a:pt x="2315" y="1893"/>
                  </a:lnTo>
                  <a:lnTo>
                    <a:pt x="2344" y="1876"/>
                  </a:lnTo>
                  <a:lnTo>
                    <a:pt x="2374" y="1860"/>
                  </a:lnTo>
                  <a:lnTo>
                    <a:pt x="2402" y="1843"/>
                  </a:lnTo>
                  <a:lnTo>
                    <a:pt x="2431" y="1827"/>
                  </a:lnTo>
                  <a:lnTo>
                    <a:pt x="2461" y="1810"/>
                  </a:lnTo>
                  <a:lnTo>
                    <a:pt x="2490" y="1793"/>
                  </a:lnTo>
                  <a:lnTo>
                    <a:pt x="2519" y="1778"/>
                  </a:lnTo>
                  <a:lnTo>
                    <a:pt x="2549" y="1762"/>
                  </a:lnTo>
                  <a:lnTo>
                    <a:pt x="2579" y="1745"/>
                  </a:lnTo>
                  <a:lnTo>
                    <a:pt x="2607" y="1729"/>
                  </a:lnTo>
                  <a:lnTo>
                    <a:pt x="2637" y="1713"/>
                  </a:lnTo>
                  <a:lnTo>
                    <a:pt x="2667" y="1697"/>
                  </a:lnTo>
                  <a:lnTo>
                    <a:pt x="2696" y="1681"/>
                  </a:lnTo>
                  <a:lnTo>
                    <a:pt x="2726" y="1666"/>
                  </a:lnTo>
                  <a:lnTo>
                    <a:pt x="2755" y="1650"/>
                  </a:lnTo>
                  <a:lnTo>
                    <a:pt x="2784" y="1635"/>
                  </a:lnTo>
                  <a:lnTo>
                    <a:pt x="2815" y="1620"/>
                  </a:lnTo>
                  <a:lnTo>
                    <a:pt x="2844" y="1604"/>
                  </a:lnTo>
                  <a:lnTo>
                    <a:pt x="2875" y="1589"/>
                  </a:lnTo>
                  <a:lnTo>
                    <a:pt x="2904" y="1574"/>
                  </a:lnTo>
                  <a:lnTo>
                    <a:pt x="2935" y="1559"/>
                  </a:lnTo>
                  <a:lnTo>
                    <a:pt x="2964" y="1545"/>
                  </a:lnTo>
                  <a:lnTo>
                    <a:pt x="2994" y="1529"/>
                  </a:lnTo>
                  <a:lnTo>
                    <a:pt x="3025" y="1514"/>
                  </a:lnTo>
                  <a:lnTo>
                    <a:pt x="3054" y="1500"/>
                  </a:lnTo>
                  <a:lnTo>
                    <a:pt x="3085" y="1485"/>
                  </a:lnTo>
                  <a:lnTo>
                    <a:pt x="3115" y="1470"/>
                  </a:lnTo>
                  <a:lnTo>
                    <a:pt x="3145" y="1456"/>
                  </a:lnTo>
                  <a:lnTo>
                    <a:pt x="3176" y="1442"/>
                  </a:lnTo>
                  <a:lnTo>
                    <a:pt x="3205" y="1428"/>
                  </a:lnTo>
                  <a:lnTo>
                    <a:pt x="3236" y="1414"/>
                  </a:lnTo>
                  <a:lnTo>
                    <a:pt x="3266" y="1399"/>
                  </a:lnTo>
                  <a:lnTo>
                    <a:pt x="3297" y="1385"/>
                  </a:lnTo>
                  <a:lnTo>
                    <a:pt x="3327" y="1372"/>
                  </a:lnTo>
                  <a:lnTo>
                    <a:pt x="3358" y="1358"/>
                  </a:lnTo>
                  <a:lnTo>
                    <a:pt x="3388" y="1344"/>
                  </a:lnTo>
                  <a:lnTo>
                    <a:pt x="3418" y="1330"/>
                  </a:lnTo>
                  <a:lnTo>
                    <a:pt x="3450" y="1317"/>
                  </a:lnTo>
                  <a:lnTo>
                    <a:pt x="3480" y="1303"/>
                  </a:lnTo>
                  <a:lnTo>
                    <a:pt x="3511" y="1290"/>
                  </a:lnTo>
                  <a:lnTo>
                    <a:pt x="3542" y="1277"/>
                  </a:lnTo>
                  <a:lnTo>
                    <a:pt x="3573" y="1263"/>
                  </a:lnTo>
                  <a:lnTo>
                    <a:pt x="3603" y="1250"/>
                  </a:lnTo>
                  <a:lnTo>
                    <a:pt x="3633" y="1238"/>
                  </a:lnTo>
                  <a:lnTo>
                    <a:pt x="3665" y="1225"/>
                  </a:lnTo>
                  <a:lnTo>
                    <a:pt x="3696" y="1212"/>
                  </a:lnTo>
                  <a:lnTo>
                    <a:pt x="3727" y="1199"/>
                  </a:lnTo>
                  <a:lnTo>
                    <a:pt x="3758" y="1186"/>
                  </a:lnTo>
                  <a:lnTo>
                    <a:pt x="3789" y="1174"/>
                  </a:lnTo>
                  <a:lnTo>
                    <a:pt x="3820" y="1161"/>
                  </a:lnTo>
                  <a:lnTo>
                    <a:pt x="3852" y="1150"/>
                  </a:lnTo>
                  <a:lnTo>
                    <a:pt x="3882" y="1137"/>
                  </a:lnTo>
                  <a:lnTo>
                    <a:pt x="3913" y="1124"/>
                  </a:lnTo>
                  <a:lnTo>
                    <a:pt x="3945" y="1112"/>
                  </a:lnTo>
                  <a:lnTo>
                    <a:pt x="3976" y="1101"/>
                  </a:lnTo>
                  <a:lnTo>
                    <a:pt x="4007" y="1089"/>
                  </a:lnTo>
                  <a:lnTo>
                    <a:pt x="4038" y="1077"/>
                  </a:lnTo>
                  <a:lnTo>
                    <a:pt x="4071" y="1065"/>
                  </a:lnTo>
                  <a:lnTo>
                    <a:pt x="4101" y="1053"/>
                  </a:lnTo>
                  <a:lnTo>
                    <a:pt x="4133" y="1042"/>
                  </a:lnTo>
                  <a:lnTo>
                    <a:pt x="4165" y="1030"/>
                  </a:lnTo>
                  <a:lnTo>
                    <a:pt x="4195" y="1019"/>
                  </a:lnTo>
                  <a:lnTo>
                    <a:pt x="4227" y="1008"/>
                  </a:lnTo>
                  <a:lnTo>
                    <a:pt x="4259" y="997"/>
                  </a:lnTo>
                  <a:lnTo>
                    <a:pt x="4291" y="985"/>
                  </a:lnTo>
                  <a:lnTo>
                    <a:pt x="4322" y="974"/>
                  </a:lnTo>
                  <a:lnTo>
                    <a:pt x="4354" y="964"/>
                  </a:lnTo>
                  <a:lnTo>
                    <a:pt x="4386" y="953"/>
                  </a:lnTo>
                  <a:lnTo>
                    <a:pt x="4418" y="942"/>
                  </a:lnTo>
                  <a:lnTo>
                    <a:pt x="4449" y="932"/>
                  </a:lnTo>
                  <a:lnTo>
                    <a:pt x="4482" y="922"/>
                  </a:lnTo>
                  <a:lnTo>
                    <a:pt x="4513" y="910"/>
                  </a:lnTo>
                  <a:lnTo>
                    <a:pt x="4544" y="900"/>
                  </a:lnTo>
                  <a:lnTo>
                    <a:pt x="4577" y="890"/>
                  </a:lnTo>
                  <a:lnTo>
                    <a:pt x="4608" y="880"/>
                  </a:lnTo>
                  <a:lnTo>
                    <a:pt x="4641" y="870"/>
                  </a:lnTo>
                  <a:lnTo>
                    <a:pt x="4672" y="860"/>
                  </a:lnTo>
                  <a:lnTo>
                    <a:pt x="4705" y="849"/>
                  </a:lnTo>
                  <a:lnTo>
                    <a:pt x="4737" y="839"/>
                  </a:lnTo>
                  <a:lnTo>
                    <a:pt x="4769" y="830"/>
                  </a:lnTo>
                  <a:lnTo>
                    <a:pt x="4801" y="821"/>
                  </a:lnTo>
                  <a:lnTo>
                    <a:pt x="4833" y="811"/>
                  </a:lnTo>
                  <a:lnTo>
                    <a:pt x="4865" y="802"/>
                  </a:lnTo>
                  <a:lnTo>
                    <a:pt x="4897" y="792"/>
                  </a:lnTo>
                  <a:lnTo>
                    <a:pt x="4930" y="784"/>
                  </a:lnTo>
                  <a:lnTo>
                    <a:pt x="4962" y="774"/>
                  </a:lnTo>
                  <a:lnTo>
                    <a:pt x="4994" y="764"/>
                  </a:lnTo>
                  <a:lnTo>
                    <a:pt x="5027" y="755"/>
                  </a:lnTo>
                  <a:lnTo>
                    <a:pt x="5060" y="747"/>
                  </a:lnTo>
                  <a:lnTo>
                    <a:pt x="5091" y="738"/>
                  </a:lnTo>
                  <a:lnTo>
                    <a:pt x="5124" y="730"/>
                  </a:lnTo>
                  <a:lnTo>
                    <a:pt x="5157" y="721"/>
                  </a:lnTo>
                  <a:lnTo>
                    <a:pt x="5189" y="713"/>
                  </a:lnTo>
                  <a:lnTo>
                    <a:pt x="5221" y="703"/>
                  </a:lnTo>
                  <a:lnTo>
                    <a:pt x="5254" y="696"/>
                  </a:lnTo>
                  <a:lnTo>
                    <a:pt x="5287" y="687"/>
                  </a:lnTo>
                  <a:lnTo>
                    <a:pt x="5319" y="679"/>
                  </a:lnTo>
                  <a:lnTo>
                    <a:pt x="5352" y="671"/>
                  </a:lnTo>
                  <a:lnTo>
                    <a:pt x="5384" y="663"/>
                  </a:lnTo>
                  <a:lnTo>
                    <a:pt x="5417" y="656"/>
                  </a:lnTo>
                  <a:lnTo>
                    <a:pt x="5449" y="648"/>
                  </a:lnTo>
                  <a:lnTo>
                    <a:pt x="5482" y="640"/>
                  </a:lnTo>
                  <a:lnTo>
                    <a:pt x="5515" y="632"/>
                  </a:lnTo>
                  <a:lnTo>
                    <a:pt x="5548" y="625"/>
                  </a:lnTo>
                  <a:lnTo>
                    <a:pt x="5580" y="617"/>
                  </a:lnTo>
                  <a:lnTo>
                    <a:pt x="5614" y="611"/>
                  </a:lnTo>
                  <a:lnTo>
                    <a:pt x="5646" y="603"/>
                  </a:lnTo>
                  <a:lnTo>
                    <a:pt x="5679" y="596"/>
                  </a:lnTo>
                  <a:lnTo>
                    <a:pt x="5712" y="589"/>
                  </a:lnTo>
                  <a:lnTo>
                    <a:pt x="5745" y="582"/>
                  </a:lnTo>
                  <a:lnTo>
                    <a:pt x="5778" y="576"/>
                  </a:lnTo>
                  <a:lnTo>
                    <a:pt x="5811" y="568"/>
                  </a:lnTo>
                  <a:lnTo>
                    <a:pt x="5845" y="562"/>
                  </a:lnTo>
                  <a:lnTo>
                    <a:pt x="5877" y="555"/>
                  </a:lnTo>
                  <a:lnTo>
                    <a:pt x="5910" y="549"/>
                  </a:lnTo>
                  <a:lnTo>
                    <a:pt x="5943" y="543"/>
                  </a:lnTo>
                  <a:lnTo>
                    <a:pt x="5977" y="536"/>
                  </a:lnTo>
                  <a:lnTo>
                    <a:pt x="6009" y="530"/>
                  </a:lnTo>
                  <a:lnTo>
                    <a:pt x="6043" y="524"/>
                  </a:lnTo>
                  <a:lnTo>
                    <a:pt x="6075" y="519"/>
                  </a:lnTo>
                  <a:lnTo>
                    <a:pt x="6110" y="513"/>
                  </a:lnTo>
                  <a:lnTo>
                    <a:pt x="6142" y="507"/>
                  </a:lnTo>
                  <a:lnTo>
                    <a:pt x="6176" y="501"/>
                  </a:lnTo>
                  <a:lnTo>
                    <a:pt x="6208" y="495"/>
                  </a:lnTo>
                  <a:lnTo>
                    <a:pt x="6242" y="490"/>
                  </a:lnTo>
                  <a:lnTo>
                    <a:pt x="6275" y="484"/>
                  </a:lnTo>
                  <a:lnTo>
                    <a:pt x="6308" y="479"/>
                  </a:lnTo>
                  <a:lnTo>
                    <a:pt x="6342" y="474"/>
                  </a:lnTo>
                  <a:lnTo>
                    <a:pt x="6375" y="469"/>
                  </a:lnTo>
                  <a:lnTo>
                    <a:pt x="6409" y="464"/>
                  </a:lnTo>
                  <a:lnTo>
                    <a:pt x="6441" y="460"/>
                  </a:lnTo>
                  <a:lnTo>
                    <a:pt x="6475" y="455"/>
                  </a:lnTo>
                  <a:lnTo>
                    <a:pt x="6509" y="450"/>
                  </a:lnTo>
                  <a:lnTo>
                    <a:pt x="6542" y="445"/>
                  </a:lnTo>
                  <a:lnTo>
                    <a:pt x="6575" y="441"/>
                  </a:lnTo>
                  <a:lnTo>
                    <a:pt x="6610" y="437"/>
                  </a:lnTo>
                  <a:lnTo>
                    <a:pt x="6643" y="431"/>
                  </a:lnTo>
                  <a:lnTo>
                    <a:pt x="6676" y="428"/>
                  </a:lnTo>
                  <a:lnTo>
                    <a:pt x="6709" y="424"/>
                  </a:lnTo>
                  <a:lnTo>
                    <a:pt x="6743" y="420"/>
                  </a:lnTo>
                  <a:lnTo>
                    <a:pt x="6777" y="416"/>
                  </a:lnTo>
                  <a:lnTo>
                    <a:pt x="6811" y="412"/>
                  </a:lnTo>
                  <a:lnTo>
                    <a:pt x="6844" y="408"/>
                  </a:lnTo>
                  <a:lnTo>
                    <a:pt x="6877" y="404"/>
                  </a:lnTo>
                  <a:lnTo>
                    <a:pt x="6911" y="401"/>
                  </a:lnTo>
                  <a:lnTo>
                    <a:pt x="6944" y="398"/>
                  </a:lnTo>
                  <a:lnTo>
                    <a:pt x="6979" y="394"/>
                  </a:lnTo>
                  <a:lnTo>
                    <a:pt x="7012" y="391"/>
                  </a:lnTo>
                  <a:lnTo>
                    <a:pt x="7046" y="388"/>
                  </a:lnTo>
                  <a:lnTo>
                    <a:pt x="7079" y="385"/>
                  </a:lnTo>
                  <a:lnTo>
                    <a:pt x="7113" y="382"/>
                  </a:lnTo>
                  <a:lnTo>
                    <a:pt x="7147" y="380"/>
                  </a:lnTo>
                  <a:lnTo>
                    <a:pt x="7181" y="377"/>
                  </a:lnTo>
                  <a:lnTo>
                    <a:pt x="7215" y="374"/>
                  </a:lnTo>
                  <a:lnTo>
                    <a:pt x="7249" y="372"/>
                  </a:lnTo>
                  <a:lnTo>
                    <a:pt x="7283" y="369"/>
                  </a:lnTo>
                  <a:lnTo>
                    <a:pt x="7317" y="367"/>
                  </a:lnTo>
                  <a:lnTo>
                    <a:pt x="7350" y="365"/>
                  </a:lnTo>
                  <a:lnTo>
                    <a:pt x="7384" y="362"/>
                  </a:lnTo>
                  <a:lnTo>
                    <a:pt x="7418" y="359"/>
                  </a:lnTo>
                  <a:lnTo>
                    <a:pt x="7452" y="358"/>
                  </a:lnTo>
                  <a:lnTo>
                    <a:pt x="7486" y="356"/>
                  </a:lnTo>
                  <a:lnTo>
                    <a:pt x="7520" y="354"/>
                  </a:lnTo>
                  <a:lnTo>
                    <a:pt x="7553" y="352"/>
                  </a:lnTo>
                  <a:lnTo>
                    <a:pt x="7588" y="351"/>
                  </a:lnTo>
                  <a:lnTo>
                    <a:pt x="7621" y="349"/>
                  </a:lnTo>
                  <a:lnTo>
                    <a:pt x="7655" y="348"/>
                  </a:lnTo>
                  <a:lnTo>
                    <a:pt x="7690" y="347"/>
                  </a:lnTo>
                  <a:lnTo>
                    <a:pt x="7723" y="346"/>
                  </a:lnTo>
                  <a:lnTo>
                    <a:pt x="7758" y="344"/>
                  </a:lnTo>
                  <a:lnTo>
                    <a:pt x="7791" y="343"/>
                  </a:lnTo>
                  <a:lnTo>
                    <a:pt x="7826" y="343"/>
                  </a:lnTo>
                  <a:lnTo>
                    <a:pt x="7859" y="342"/>
                  </a:lnTo>
                  <a:lnTo>
                    <a:pt x="7894" y="341"/>
                  </a:lnTo>
                  <a:lnTo>
                    <a:pt x="7927" y="341"/>
                  </a:lnTo>
                  <a:lnTo>
                    <a:pt x="7962" y="340"/>
                  </a:lnTo>
                  <a:lnTo>
                    <a:pt x="7996" y="340"/>
                  </a:lnTo>
                  <a:lnTo>
                    <a:pt x="8030" y="340"/>
                  </a:lnTo>
                  <a:lnTo>
                    <a:pt x="8064" y="340"/>
                  </a:lnTo>
                  <a:lnTo>
                    <a:pt x="8099" y="340"/>
                  </a:lnTo>
                  <a:lnTo>
                    <a:pt x="8099" y="0"/>
                  </a:lnTo>
                  <a:lnTo>
                    <a:pt x="8064" y="0"/>
                  </a:lnTo>
                  <a:lnTo>
                    <a:pt x="8029" y="1"/>
                  </a:lnTo>
                  <a:lnTo>
                    <a:pt x="7993" y="1"/>
                  </a:lnTo>
                  <a:lnTo>
                    <a:pt x="7958" y="1"/>
                  </a:lnTo>
                  <a:lnTo>
                    <a:pt x="7923" y="2"/>
                  </a:lnTo>
                  <a:lnTo>
                    <a:pt x="7889" y="2"/>
                  </a:lnTo>
                  <a:lnTo>
                    <a:pt x="7853" y="3"/>
                  </a:lnTo>
                  <a:lnTo>
                    <a:pt x="7818" y="4"/>
                  </a:lnTo>
                  <a:lnTo>
                    <a:pt x="7783" y="4"/>
                  </a:lnTo>
                  <a:lnTo>
                    <a:pt x="7748" y="5"/>
                  </a:lnTo>
                  <a:lnTo>
                    <a:pt x="7713" y="6"/>
                  </a:lnTo>
                  <a:lnTo>
                    <a:pt x="7678" y="8"/>
                  </a:lnTo>
                  <a:lnTo>
                    <a:pt x="7643" y="9"/>
                  </a:lnTo>
                  <a:lnTo>
                    <a:pt x="7608" y="10"/>
                  </a:lnTo>
                  <a:lnTo>
                    <a:pt x="7573" y="12"/>
                  </a:lnTo>
                  <a:lnTo>
                    <a:pt x="7539" y="13"/>
                  </a:lnTo>
                  <a:lnTo>
                    <a:pt x="7503" y="15"/>
                  </a:lnTo>
                  <a:lnTo>
                    <a:pt x="7469" y="18"/>
                  </a:lnTo>
                  <a:lnTo>
                    <a:pt x="7433" y="19"/>
                  </a:lnTo>
                  <a:lnTo>
                    <a:pt x="7398" y="21"/>
                  </a:lnTo>
                  <a:lnTo>
                    <a:pt x="7364" y="23"/>
                  </a:lnTo>
                  <a:lnTo>
                    <a:pt x="7329" y="26"/>
                  </a:lnTo>
                  <a:lnTo>
                    <a:pt x="7294" y="28"/>
                  </a:lnTo>
                  <a:lnTo>
                    <a:pt x="7259" y="30"/>
                  </a:lnTo>
                  <a:lnTo>
                    <a:pt x="7224" y="33"/>
                  </a:lnTo>
                  <a:lnTo>
                    <a:pt x="7190" y="35"/>
                  </a:lnTo>
                  <a:lnTo>
                    <a:pt x="7154" y="38"/>
                  </a:lnTo>
                  <a:lnTo>
                    <a:pt x="7120" y="41"/>
                  </a:lnTo>
                  <a:lnTo>
                    <a:pt x="7085" y="43"/>
                  </a:lnTo>
                  <a:lnTo>
                    <a:pt x="7051" y="46"/>
                  </a:lnTo>
                  <a:lnTo>
                    <a:pt x="7015" y="50"/>
                  </a:lnTo>
                  <a:lnTo>
                    <a:pt x="6981" y="53"/>
                  </a:lnTo>
                  <a:lnTo>
                    <a:pt x="6946" y="56"/>
                  </a:lnTo>
                  <a:lnTo>
                    <a:pt x="6912" y="60"/>
                  </a:lnTo>
                  <a:lnTo>
                    <a:pt x="6876" y="63"/>
                  </a:lnTo>
                  <a:lnTo>
                    <a:pt x="6842" y="67"/>
                  </a:lnTo>
                  <a:lnTo>
                    <a:pt x="6807" y="70"/>
                  </a:lnTo>
                  <a:lnTo>
                    <a:pt x="6773" y="74"/>
                  </a:lnTo>
                  <a:lnTo>
                    <a:pt x="6738" y="78"/>
                  </a:lnTo>
                  <a:lnTo>
                    <a:pt x="6704" y="82"/>
                  </a:lnTo>
                  <a:lnTo>
                    <a:pt x="6670" y="86"/>
                  </a:lnTo>
                  <a:lnTo>
                    <a:pt x="6635" y="91"/>
                  </a:lnTo>
                  <a:lnTo>
                    <a:pt x="6601" y="96"/>
                  </a:lnTo>
                  <a:lnTo>
                    <a:pt x="6565" y="100"/>
                  </a:lnTo>
                  <a:lnTo>
                    <a:pt x="6532" y="104"/>
                  </a:lnTo>
                  <a:lnTo>
                    <a:pt x="6497" y="109"/>
                  </a:lnTo>
                  <a:lnTo>
                    <a:pt x="6463" y="114"/>
                  </a:lnTo>
                  <a:lnTo>
                    <a:pt x="6428" y="118"/>
                  </a:lnTo>
                  <a:lnTo>
                    <a:pt x="6394" y="123"/>
                  </a:lnTo>
                  <a:lnTo>
                    <a:pt x="6359" y="128"/>
                  </a:lnTo>
                  <a:lnTo>
                    <a:pt x="6325" y="133"/>
                  </a:lnTo>
                  <a:lnTo>
                    <a:pt x="6291" y="138"/>
                  </a:lnTo>
                  <a:lnTo>
                    <a:pt x="6257" y="144"/>
                  </a:lnTo>
                  <a:lnTo>
                    <a:pt x="6222" y="149"/>
                  </a:lnTo>
                  <a:lnTo>
                    <a:pt x="6188" y="154"/>
                  </a:lnTo>
                  <a:lnTo>
                    <a:pt x="6154" y="161"/>
                  </a:lnTo>
                  <a:lnTo>
                    <a:pt x="6120" y="166"/>
                  </a:lnTo>
                  <a:lnTo>
                    <a:pt x="6085" y="172"/>
                  </a:lnTo>
                  <a:lnTo>
                    <a:pt x="6051" y="178"/>
                  </a:lnTo>
                  <a:lnTo>
                    <a:pt x="6017" y="184"/>
                  </a:lnTo>
                  <a:lnTo>
                    <a:pt x="5983" y="190"/>
                  </a:lnTo>
                  <a:lnTo>
                    <a:pt x="5948" y="196"/>
                  </a:lnTo>
                  <a:lnTo>
                    <a:pt x="5914" y="203"/>
                  </a:lnTo>
                  <a:lnTo>
                    <a:pt x="5880" y="209"/>
                  </a:lnTo>
                  <a:lnTo>
                    <a:pt x="5846" y="215"/>
                  </a:lnTo>
                  <a:lnTo>
                    <a:pt x="5812" y="222"/>
                  </a:lnTo>
                  <a:lnTo>
                    <a:pt x="5778" y="229"/>
                  </a:lnTo>
                  <a:lnTo>
                    <a:pt x="5744" y="236"/>
                  </a:lnTo>
                  <a:lnTo>
                    <a:pt x="5710" y="243"/>
                  </a:lnTo>
                  <a:lnTo>
                    <a:pt x="5676" y="250"/>
                  </a:lnTo>
                  <a:lnTo>
                    <a:pt x="5643" y="257"/>
                  </a:lnTo>
                  <a:lnTo>
                    <a:pt x="5608" y="264"/>
                  </a:lnTo>
                  <a:lnTo>
                    <a:pt x="5575" y="271"/>
                  </a:lnTo>
                  <a:lnTo>
                    <a:pt x="5541" y="278"/>
                  </a:lnTo>
                  <a:lnTo>
                    <a:pt x="5507" y="286"/>
                  </a:lnTo>
                  <a:lnTo>
                    <a:pt x="5474" y="293"/>
                  </a:lnTo>
                  <a:lnTo>
                    <a:pt x="5439" y="302"/>
                  </a:lnTo>
                  <a:lnTo>
                    <a:pt x="5407" y="309"/>
                  </a:lnTo>
                  <a:lnTo>
                    <a:pt x="5372" y="317"/>
                  </a:lnTo>
                  <a:lnTo>
                    <a:pt x="5339" y="325"/>
                  </a:lnTo>
                  <a:lnTo>
                    <a:pt x="5305" y="333"/>
                  </a:lnTo>
                  <a:lnTo>
                    <a:pt x="5272" y="341"/>
                  </a:lnTo>
                  <a:lnTo>
                    <a:pt x="5238" y="349"/>
                  </a:lnTo>
                  <a:lnTo>
                    <a:pt x="5204" y="357"/>
                  </a:lnTo>
                  <a:lnTo>
                    <a:pt x="5170" y="367"/>
                  </a:lnTo>
                  <a:lnTo>
                    <a:pt x="5138" y="376"/>
                  </a:lnTo>
                  <a:lnTo>
                    <a:pt x="5103" y="384"/>
                  </a:lnTo>
                  <a:lnTo>
                    <a:pt x="5070" y="393"/>
                  </a:lnTo>
                  <a:lnTo>
                    <a:pt x="5037" y="401"/>
                  </a:lnTo>
                  <a:lnTo>
                    <a:pt x="5004" y="410"/>
                  </a:lnTo>
                  <a:lnTo>
                    <a:pt x="4970" y="419"/>
                  </a:lnTo>
                  <a:lnTo>
                    <a:pt x="4937" y="428"/>
                  </a:lnTo>
                  <a:lnTo>
                    <a:pt x="4903" y="438"/>
                  </a:lnTo>
                  <a:lnTo>
                    <a:pt x="4870" y="447"/>
                  </a:lnTo>
                  <a:lnTo>
                    <a:pt x="4837" y="456"/>
                  </a:lnTo>
                  <a:lnTo>
                    <a:pt x="4804" y="466"/>
                  </a:lnTo>
                  <a:lnTo>
                    <a:pt x="4771" y="476"/>
                  </a:lnTo>
                  <a:lnTo>
                    <a:pt x="4737" y="485"/>
                  </a:lnTo>
                  <a:lnTo>
                    <a:pt x="4705" y="495"/>
                  </a:lnTo>
                  <a:lnTo>
                    <a:pt x="4671" y="505"/>
                  </a:lnTo>
                  <a:lnTo>
                    <a:pt x="4639" y="516"/>
                  </a:lnTo>
                  <a:lnTo>
                    <a:pt x="4605" y="525"/>
                  </a:lnTo>
                  <a:lnTo>
                    <a:pt x="4573" y="535"/>
                  </a:lnTo>
                  <a:lnTo>
                    <a:pt x="4539" y="545"/>
                  </a:lnTo>
                  <a:lnTo>
                    <a:pt x="4507" y="555"/>
                  </a:lnTo>
                  <a:lnTo>
                    <a:pt x="4474" y="566"/>
                  </a:lnTo>
                  <a:lnTo>
                    <a:pt x="4441" y="577"/>
                  </a:lnTo>
                  <a:lnTo>
                    <a:pt x="4407" y="588"/>
                  </a:lnTo>
                  <a:lnTo>
                    <a:pt x="4375" y="598"/>
                  </a:lnTo>
                  <a:lnTo>
                    <a:pt x="4343" y="609"/>
                  </a:lnTo>
                  <a:lnTo>
                    <a:pt x="4310" y="620"/>
                  </a:lnTo>
                  <a:lnTo>
                    <a:pt x="4277" y="631"/>
                  </a:lnTo>
                  <a:lnTo>
                    <a:pt x="4245" y="643"/>
                  </a:lnTo>
                  <a:lnTo>
                    <a:pt x="4212" y="654"/>
                  </a:lnTo>
                  <a:lnTo>
                    <a:pt x="4179" y="665"/>
                  </a:lnTo>
                  <a:lnTo>
                    <a:pt x="4147" y="676"/>
                  </a:lnTo>
                  <a:lnTo>
                    <a:pt x="4114" y="687"/>
                  </a:lnTo>
                  <a:lnTo>
                    <a:pt x="4082" y="699"/>
                  </a:lnTo>
                  <a:lnTo>
                    <a:pt x="4049" y="712"/>
                  </a:lnTo>
                  <a:lnTo>
                    <a:pt x="4017" y="723"/>
                  </a:lnTo>
                  <a:lnTo>
                    <a:pt x="3984" y="735"/>
                  </a:lnTo>
                  <a:lnTo>
                    <a:pt x="3952" y="747"/>
                  </a:lnTo>
                  <a:lnTo>
                    <a:pt x="3921" y="759"/>
                  </a:lnTo>
                  <a:lnTo>
                    <a:pt x="3888" y="771"/>
                  </a:lnTo>
                  <a:lnTo>
                    <a:pt x="3856" y="784"/>
                  </a:lnTo>
                  <a:lnTo>
                    <a:pt x="3823" y="796"/>
                  </a:lnTo>
                  <a:lnTo>
                    <a:pt x="3791" y="808"/>
                  </a:lnTo>
                  <a:lnTo>
                    <a:pt x="3759" y="821"/>
                  </a:lnTo>
                  <a:lnTo>
                    <a:pt x="3727" y="833"/>
                  </a:lnTo>
                  <a:lnTo>
                    <a:pt x="3695" y="846"/>
                  </a:lnTo>
                  <a:lnTo>
                    <a:pt x="3663" y="859"/>
                  </a:lnTo>
                  <a:lnTo>
                    <a:pt x="3630" y="872"/>
                  </a:lnTo>
                  <a:lnTo>
                    <a:pt x="3599" y="885"/>
                  </a:lnTo>
                  <a:lnTo>
                    <a:pt x="3567" y="898"/>
                  </a:lnTo>
                  <a:lnTo>
                    <a:pt x="3535" y="911"/>
                  </a:lnTo>
                  <a:lnTo>
                    <a:pt x="3504" y="925"/>
                  </a:lnTo>
                  <a:lnTo>
                    <a:pt x="3471" y="938"/>
                  </a:lnTo>
                  <a:lnTo>
                    <a:pt x="3440" y="951"/>
                  </a:lnTo>
                  <a:lnTo>
                    <a:pt x="3407" y="964"/>
                  </a:lnTo>
                  <a:lnTo>
                    <a:pt x="3377" y="978"/>
                  </a:lnTo>
                  <a:lnTo>
                    <a:pt x="3344" y="993"/>
                  </a:lnTo>
                  <a:lnTo>
                    <a:pt x="3313" y="1006"/>
                  </a:lnTo>
                  <a:lnTo>
                    <a:pt x="3282" y="1020"/>
                  </a:lnTo>
                  <a:lnTo>
                    <a:pt x="3250" y="1034"/>
                  </a:lnTo>
                  <a:lnTo>
                    <a:pt x="3219" y="1048"/>
                  </a:lnTo>
                  <a:lnTo>
                    <a:pt x="3187" y="1063"/>
                  </a:lnTo>
                  <a:lnTo>
                    <a:pt x="3156" y="1077"/>
                  </a:lnTo>
                  <a:lnTo>
                    <a:pt x="3124" y="1091"/>
                  </a:lnTo>
                  <a:lnTo>
                    <a:pt x="3094" y="1105"/>
                  </a:lnTo>
                  <a:lnTo>
                    <a:pt x="3062" y="1120"/>
                  </a:lnTo>
                  <a:lnTo>
                    <a:pt x="3031" y="1135"/>
                  </a:lnTo>
                  <a:lnTo>
                    <a:pt x="3000" y="1149"/>
                  </a:lnTo>
                  <a:lnTo>
                    <a:pt x="2969" y="1165"/>
                  </a:lnTo>
                  <a:lnTo>
                    <a:pt x="2938" y="1179"/>
                  </a:lnTo>
                  <a:lnTo>
                    <a:pt x="2907" y="1194"/>
                  </a:lnTo>
                  <a:lnTo>
                    <a:pt x="2876" y="1210"/>
                  </a:lnTo>
                  <a:lnTo>
                    <a:pt x="2844" y="1225"/>
                  </a:lnTo>
                  <a:lnTo>
                    <a:pt x="2814" y="1240"/>
                  </a:lnTo>
                  <a:lnTo>
                    <a:pt x="2782" y="1255"/>
                  </a:lnTo>
                  <a:lnTo>
                    <a:pt x="2752" y="1271"/>
                  </a:lnTo>
                  <a:lnTo>
                    <a:pt x="2722" y="1286"/>
                  </a:lnTo>
                  <a:lnTo>
                    <a:pt x="2690" y="1302"/>
                  </a:lnTo>
                  <a:lnTo>
                    <a:pt x="2660" y="1318"/>
                  </a:lnTo>
                  <a:lnTo>
                    <a:pt x="2629" y="1333"/>
                  </a:lnTo>
                  <a:lnTo>
                    <a:pt x="2599" y="1350"/>
                  </a:lnTo>
                  <a:lnTo>
                    <a:pt x="2567" y="1366"/>
                  </a:lnTo>
                  <a:lnTo>
                    <a:pt x="2538" y="1381"/>
                  </a:lnTo>
                  <a:lnTo>
                    <a:pt x="2507" y="1398"/>
                  </a:lnTo>
                  <a:lnTo>
                    <a:pt x="2476" y="1414"/>
                  </a:lnTo>
                  <a:lnTo>
                    <a:pt x="2447" y="1430"/>
                  </a:lnTo>
                  <a:lnTo>
                    <a:pt x="2416" y="1447"/>
                  </a:lnTo>
                  <a:lnTo>
                    <a:pt x="2386" y="1463"/>
                  </a:lnTo>
                  <a:lnTo>
                    <a:pt x="2355" y="1480"/>
                  </a:lnTo>
                  <a:lnTo>
                    <a:pt x="2325" y="1497"/>
                  </a:lnTo>
                  <a:lnTo>
                    <a:pt x="2295" y="1514"/>
                  </a:lnTo>
                  <a:lnTo>
                    <a:pt x="2265" y="1531"/>
                  </a:lnTo>
                  <a:lnTo>
                    <a:pt x="2235" y="1548"/>
                  </a:lnTo>
                  <a:lnTo>
                    <a:pt x="2205" y="1565"/>
                  </a:lnTo>
                  <a:lnTo>
                    <a:pt x="2175" y="1582"/>
                  </a:lnTo>
                  <a:lnTo>
                    <a:pt x="2145" y="1599"/>
                  </a:lnTo>
                  <a:lnTo>
                    <a:pt x="2115" y="1617"/>
                  </a:lnTo>
                  <a:lnTo>
                    <a:pt x="2086" y="1634"/>
                  </a:lnTo>
                  <a:lnTo>
                    <a:pt x="2056" y="1651"/>
                  </a:lnTo>
                  <a:lnTo>
                    <a:pt x="2026" y="1669"/>
                  </a:lnTo>
                  <a:lnTo>
                    <a:pt x="1996" y="1687"/>
                  </a:lnTo>
                  <a:lnTo>
                    <a:pt x="1967" y="1705"/>
                  </a:lnTo>
                  <a:lnTo>
                    <a:pt x="1937" y="1723"/>
                  </a:lnTo>
                  <a:lnTo>
                    <a:pt x="1908" y="1740"/>
                  </a:lnTo>
                  <a:lnTo>
                    <a:pt x="1879" y="1759"/>
                  </a:lnTo>
                  <a:lnTo>
                    <a:pt x="1849" y="1777"/>
                  </a:lnTo>
                  <a:lnTo>
                    <a:pt x="1820" y="1795"/>
                  </a:lnTo>
                  <a:lnTo>
                    <a:pt x="1790" y="1813"/>
                  </a:lnTo>
                  <a:lnTo>
                    <a:pt x="1761" y="1832"/>
                  </a:lnTo>
                  <a:lnTo>
                    <a:pt x="1732" y="1850"/>
                  </a:lnTo>
                  <a:lnTo>
                    <a:pt x="1703" y="1869"/>
                  </a:lnTo>
                  <a:lnTo>
                    <a:pt x="1674" y="1887"/>
                  </a:lnTo>
                  <a:lnTo>
                    <a:pt x="1644" y="1907"/>
                  </a:lnTo>
                  <a:lnTo>
                    <a:pt x="1616" y="1925"/>
                  </a:lnTo>
                  <a:lnTo>
                    <a:pt x="1586" y="1943"/>
                  </a:lnTo>
                  <a:lnTo>
                    <a:pt x="1558" y="1964"/>
                  </a:lnTo>
                  <a:lnTo>
                    <a:pt x="1530" y="1982"/>
                  </a:lnTo>
                  <a:lnTo>
                    <a:pt x="1500" y="2001"/>
                  </a:lnTo>
                  <a:lnTo>
                    <a:pt x="1471" y="2020"/>
                  </a:lnTo>
                  <a:lnTo>
                    <a:pt x="1443" y="2041"/>
                  </a:lnTo>
                  <a:lnTo>
                    <a:pt x="1414" y="2060"/>
                  </a:lnTo>
                  <a:lnTo>
                    <a:pt x="1386" y="2079"/>
                  </a:lnTo>
                  <a:lnTo>
                    <a:pt x="1357" y="2098"/>
                  </a:lnTo>
                  <a:lnTo>
                    <a:pt x="1329" y="2118"/>
                  </a:lnTo>
                  <a:lnTo>
                    <a:pt x="1300" y="2138"/>
                  </a:lnTo>
                  <a:lnTo>
                    <a:pt x="1272" y="2158"/>
                  </a:lnTo>
                  <a:lnTo>
                    <a:pt x="1244" y="2179"/>
                  </a:lnTo>
                  <a:lnTo>
                    <a:pt x="1215" y="2198"/>
                  </a:lnTo>
                  <a:lnTo>
                    <a:pt x="1187" y="2218"/>
                  </a:lnTo>
                  <a:lnTo>
                    <a:pt x="1159" y="2239"/>
                  </a:lnTo>
                  <a:lnTo>
                    <a:pt x="1131" y="2259"/>
                  </a:lnTo>
                  <a:lnTo>
                    <a:pt x="1103" y="2279"/>
                  </a:lnTo>
                  <a:lnTo>
                    <a:pt x="1075" y="2299"/>
                  </a:lnTo>
                  <a:lnTo>
                    <a:pt x="1047" y="2321"/>
                  </a:lnTo>
                  <a:lnTo>
                    <a:pt x="1019" y="2341"/>
                  </a:lnTo>
                  <a:lnTo>
                    <a:pt x="992" y="2362"/>
                  </a:lnTo>
                  <a:lnTo>
                    <a:pt x="964" y="2383"/>
                  </a:lnTo>
                  <a:lnTo>
                    <a:pt x="936" y="2404"/>
                  </a:lnTo>
                  <a:lnTo>
                    <a:pt x="909" y="2424"/>
                  </a:lnTo>
                  <a:lnTo>
                    <a:pt x="881" y="2445"/>
                  </a:lnTo>
                  <a:lnTo>
                    <a:pt x="854" y="2467"/>
                  </a:lnTo>
                  <a:lnTo>
                    <a:pt x="826" y="2488"/>
                  </a:lnTo>
                  <a:lnTo>
                    <a:pt x="799" y="2509"/>
                  </a:lnTo>
                  <a:lnTo>
                    <a:pt x="771" y="2531"/>
                  </a:lnTo>
                  <a:lnTo>
                    <a:pt x="745" y="2552"/>
                  </a:lnTo>
                  <a:lnTo>
                    <a:pt x="717" y="2573"/>
                  </a:lnTo>
                  <a:lnTo>
                    <a:pt x="690" y="2596"/>
                  </a:lnTo>
                  <a:lnTo>
                    <a:pt x="663" y="2617"/>
                  </a:lnTo>
                  <a:lnTo>
                    <a:pt x="636" y="2639"/>
                  </a:lnTo>
                  <a:lnTo>
                    <a:pt x="609" y="2661"/>
                  </a:lnTo>
                  <a:lnTo>
                    <a:pt x="582" y="2683"/>
                  </a:lnTo>
                  <a:lnTo>
                    <a:pt x="556" y="2705"/>
                  </a:lnTo>
                  <a:lnTo>
                    <a:pt x="528" y="2728"/>
                  </a:lnTo>
                  <a:lnTo>
                    <a:pt x="501" y="2750"/>
                  </a:lnTo>
                  <a:lnTo>
                    <a:pt x="475" y="2772"/>
                  </a:lnTo>
                  <a:lnTo>
                    <a:pt x="448" y="2795"/>
                  </a:lnTo>
                  <a:lnTo>
                    <a:pt x="422" y="2817"/>
                  </a:lnTo>
                  <a:lnTo>
                    <a:pt x="396" y="2839"/>
                  </a:lnTo>
                  <a:lnTo>
                    <a:pt x="368" y="2863"/>
                  </a:lnTo>
                  <a:lnTo>
                    <a:pt x="343" y="2885"/>
                  </a:lnTo>
                  <a:lnTo>
                    <a:pt x="316" y="2908"/>
                  </a:lnTo>
                  <a:lnTo>
                    <a:pt x="290" y="2930"/>
                  </a:lnTo>
                  <a:lnTo>
                    <a:pt x="264" y="2954"/>
                  </a:lnTo>
                  <a:lnTo>
                    <a:pt x="238" y="2977"/>
                  </a:lnTo>
                  <a:lnTo>
                    <a:pt x="212" y="3000"/>
                  </a:lnTo>
                  <a:lnTo>
                    <a:pt x="186" y="3024"/>
                  </a:lnTo>
                  <a:lnTo>
                    <a:pt x="160" y="3047"/>
                  </a:lnTo>
                  <a:lnTo>
                    <a:pt x="134" y="3071"/>
                  </a:lnTo>
                  <a:lnTo>
                    <a:pt x="109" y="3094"/>
                  </a:lnTo>
                  <a:lnTo>
                    <a:pt x="82" y="3117"/>
                  </a:lnTo>
                  <a:lnTo>
                    <a:pt x="57" y="3142"/>
                  </a:lnTo>
                  <a:lnTo>
                    <a:pt x="31" y="3165"/>
                  </a:lnTo>
                  <a:lnTo>
                    <a:pt x="294" y="3374"/>
                  </a:lnTo>
                  <a:lnTo>
                    <a:pt x="0" y="3204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27"/>
            <p:cNvSpPr>
              <a:spLocks/>
            </p:cNvSpPr>
            <p:nvPr/>
          </p:nvSpPr>
          <p:spPr bwMode="auto">
            <a:xfrm>
              <a:off x="955" y="1070"/>
              <a:ext cx="510" cy="860"/>
            </a:xfrm>
            <a:custGeom>
              <a:avLst/>
              <a:gdLst/>
              <a:ahLst/>
              <a:cxnLst>
                <a:cxn ang="0">
                  <a:pos x="7655" y="0"/>
                </a:cxn>
                <a:cxn ang="0">
                  <a:pos x="7361" y="0"/>
                </a:cxn>
                <a:cxn ang="0">
                  <a:pos x="0" y="12727"/>
                </a:cxn>
                <a:cxn ang="0">
                  <a:pos x="294" y="12897"/>
                </a:cxn>
                <a:cxn ang="0">
                  <a:pos x="7655" y="170"/>
                </a:cxn>
                <a:cxn ang="0">
                  <a:pos x="7655" y="0"/>
                </a:cxn>
              </a:cxnLst>
              <a:rect l="0" t="0" r="r" b="b"/>
              <a:pathLst>
                <a:path w="7655" h="12897">
                  <a:moveTo>
                    <a:pt x="7655" y="0"/>
                  </a:moveTo>
                  <a:lnTo>
                    <a:pt x="7361" y="0"/>
                  </a:lnTo>
                  <a:lnTo>
                    <a:pt x="0" y="12727"/>
                  </a:lnTo>
                  <a:lnTo>
                    <a:pt x="294" y="12897"/>
                  </a:lnTo>
                  <a:lnTo>
                    <a:pt x="7655" y="170"/>
                  </a:lnTo>
                  <a:lnTo>
                    <a:pt x="7655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28"/>
            <p:cNvSpPr>
              <a:spLocks/>
            </p:cNvSpPr>
            <p:nvPr/>
          </p:nvSpPr>
          <p:spPr bwMode="auto">
            <a:xfrm>
              <a:off x="1446" y="1070"/>
              <a:ext cx="544" cy="921"/>
            </a:xfrm>
            <a:custGeom>
              <a:avLst/>
              <a:gdLst/>
              <a:ahLst/>
              <a:cxnLst>
                <a:cxn ang="0">
                  <a:pos x="8166" y="13639"/>
                </a:cxn>
                <a:cxn ang="0">
                  <a:pos x="294" y="0"/>
                </a:cxn>
                <a:cxn ang="0">
                  <a:pos x="0" y="170"/>
                </a:cxn>
                <a:cxn ang="0">
                  <a:pos x="7873" y="13808"/>
                </a:cxn>
                <a:cxn ang="0">
                  <a:pos x="8166" y="13639"/>
                </a:cxn>
              </a:cxnLst>
              <a:rect l="0" t="0" r="r" b="b"/>
              <a:pathLst>
                <a:path w="8166" h="13808">
                  <a:moveTo>
                    <a:pt x="8166" y="13639"/>
                  </a:moveTo>
                  <a:lnTo>
                    <a:pt x="294" y="0"/>
                  </a:lnTo>
                  <a:lnTo>
                    <a:pt x="0" y="170"/>
                  </a:lnTo>
                  <a:lnTo>
                    <a:pt x="7873" y="13808"/>
                  </a:lnTo>
                  <a:lnTo>
                    <a:pt x="8166" y="13639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29"/>
            <p:cNvSpPr>
              <a:spLocks/>
            </p:cNvSpPr>
            <p:nvPr/>
          </p:nvSpPr>
          <p:spPr bwMode="auto">
            <a:xfrm>
              <a:off x="1939" y="1978"/>
              <a:ext cx="48" cy="41"/>
            </a:xfrm>
            <a:custGeom>
              <a:avLst/>
              <a:gdLst/>
              <a:ahLst/>
              <a:cxnLst>
                <a:cxn ang="0">
                  <a:pos x="187" y="325"/>
                </a:cxn>
                <a:cxn ang="0">
                  <a:pos x="179" y="613"/>
                </a:cxn>
                <a:cxn ang="0">
                  <a:pos x="729" y="294"/>
                </a:cxn>
                <a:cxn ang="0">
                  <a:pos x="560" y="0"/>
                </a:cxn>
                <a:cxn ang="0">
                  <a:pos x="8" y="319"/>
                </a:cxn>
                <a:cxn ang="0">
                  <a:pos x="0" y="608"/>
                </a:cxn>
                <a:cxn ang="0">
                  <a:pos x="187" y="325"/>
                </a:cxn>
              </a:cxnLst>
              <a:rect l="0" t="0" r="r" b="b"/>
              <a:pathLst>
                <a:path w="729" h="613">
                  <a:moveTo>
                    <a:pt x="187" y="325"/>
                  </a:moveTo>
                  <a:lnTo>
                    <a:pt x="179" y="613"/>
                  </a:lnTo>
                  <a:lnTo>
                    <a:pt x="729" y="294"/>
                  </a:lnTo>
                  <a:lnTo>
                    <a:pt x="560" y="0"/>
                  </a:lnTo>
                  <a:lnTo>
                    <a:pt x="8" y="319"/>
                  </a:lnTo>
                  <a:lnTo>
                    <a:pt x="0" y="608"/>
                  </a:lnTo>
                  <a:lnTo>
                    <a:pt x="187" y="325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30"/>
            <p:cNvSpPr>
              <a:spLocks/>
            </p:cNvSpPr>
            <p:nvPr/>
          </p:nvSpPr>
          <p:spPr bwMode="auto">
            <a:xfrm>
              <a:off x="1924" y="1999"/>
              <a:ext cx="15" cy="19"/>
            </a:xfrm>
            <a:custGeom>
              <a:avLst/>
              <a:gdLst/>
              <a:ahLst/>
              <a:cxnLst>
                <a:cxn ang="0">
                  <a:pos x="237" y="0"/>
                </a:cxn>
                <a:cxn ang="0">
                  <a:pos x="0" y="138"/>
                </a:cxn>
                <a:cxn ang="0">
                  <a:pos x="229" y="289"/>
                </a:cxn>
                <a:cxn ang="0">
                  <a:pos x="237" y="0"/>
                </a:cxn>
              </a:cxnLst>
              <a:rect l="0" t="0" r="r" b="b"/>
              <a:pathLst>
                <a:path w="237" h="289">
                  <a:moveTo>
                    <a:pt x="237" y="0"/>
                  </a:moveTo>
                  <a:lnTo>
                    <a:pt x="0" y="138"/>
                  </a:lnTo>
                  <a:lnTo>
                    <a:pt x="229" y="289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31"/>
            <p:cNvSpPr>
              <a:spLocks/>
            </p:cNvSpPr>
            <p:nvPr/>
          </p:nvSpPr>
          <p:spPr bwMode="auto">
            <a:xfrm>
              <a:off x="1939" y="1999"/>
              <a:ext cx="97" cy="72"/>
            </a:xfrm>
            <a:custGeom>
              <a:avLst/>
              <a:gdLst/>
              <a:ahLst/>
              <a:cxnLst>
                <a:cxn ang="0">
                  <a:pos x="1113" y="936"/>
                </a:cxn>
                <a:cxn ang="0">
                  <a:pos x="1376" y="784"/>
                </a:cxn>
                <a:cxn ang="0">
                  <a:pos x="187" y="0"/>
                </a:cxn>
                <a:cxn ang="0">
                  <a:pos x="0" y="283"/>
                </a:cxn>
                <a:cxn ang="0">
                  <a:pos x="1189" y="1068"/>
                </a:cxn>
                <a:cxn ang="0">
                  <a:pos x="1452" y="916"/>
                </a:cxn>
                <a:cxn ang="0">
                  <a:pos x="1113" y="936"/>
                </a:cxn>
              </a:cxnLst>
              <a:rect l="0" t="0" r="r" b="b"/>
              <a:pathLst>
                <a:path w="1452" h="1068">
                  <a:moveTo>
                    <a:pt x="1113" y="936"/>
                  </a:moveTo>
                  <a:lnTo>
                    <a:pt x="1376" y="784"/>
                  </a:lnTo>
                  <a:lnTo>
                    <a:pt x="187" y="0"/>
                  </a:lnTo>
                  <a:lnTo>
                    <a:pt x="0" y="283"/>
                  </a:lnTo>
                  <a:lnTo>
                    <a:pt x="1189" y="1068"/>
                  </a:lnTo>
                  <a:lnTo>
                    <a:pt x="1452" y="916"/>
                  </a:lnTo>
                  <a:lnTo>
                    <a:pt x="1113" y="936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32"/>
            <p:cNvSpPr>
              <a:spLocks/>
            </p:cNvSpPr>
            <p:nvPr/>
          </p:nvSpPr>
          <p:spPr bwMode="auto">
            <a:xfrm>
              <a:off x="2018" y="2060"/>
              <a:ext cx="19" cy="23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283" y="339"/>
                </a:cxn>
                <a:cxn ang="0">
                  <a:pos x="263" y="0"/>
                </a:cxn>
                <a:cxn ang="0">
                  <a:pos x="0" y="152"/>
                </a:cxn>
              </a:cxnLst>
              <a:rect l="0" t="0" r="r" b="b"/>
              <a:pathLst>
                <a:path w="283" h="339">
                  <a:moveTo>
                    <a:pt x="0" y="152"/>
                  </a:moveTo>
                  <a:lnTo>
                    <a:pt x="283" y="339"/>
                  </a:lnTo>
                  <a:lnTo>
                    <a:pt x="263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33"/>
            <p:cNvSpPr>
              <a:spLocks/>
            </p:cNvSpPr>
            <p:nvPr/>
          </p:nvSpPr>
          <p:spPr bwMode="auto">
            <a:xfrm>
              <a:off x="2007" y="1956"/>
              <a:ext cx="29" cy="106"/>
            </a:xfrm>
            <a:custGeom>
              <a:avLst/>
              <a:gdLst/>
              <a:ahLst/>
              <a:cxnLst>
                <a:cxn ang="0">
                  <a:pos x="253" y="294"/>
                </a:cxn>
                <a:cxn ang="0">
                  <a:pos x="0" y="157"/>
                </a:cxn>
                <a:cxn ang="0">
                  <a:pos x="85" y="1579"/>
                </a:cxn>
                <a:cxn ang="0">
                  <a:pos x="424" y="1559"/>
                </a:cxn>
                <a:cxn ang="0">
                  <a:pos x="339" y="137"/>
                </a:cxn>
                <a:cxn ang="0">
                  <a:pos x="84" y="0"/>
                </a:cxn>
                <a:cxn ang="0">
                  <a:pos x="253" y="294"/>
                </a:cxn>
              </a:cxnLst>
              <a:rect l="0" t="0" r="r" b="b"/>
              <a:pathLst>
                <a:path w="424" h="1579">
                  <a:moveTo>
                    <a:pt x="253" y="294"/>
                  </a:moveTo>
                  <a:lnTo>
                    <a:pt x="0" y="157"/>
                  </a:lnTo>
                  <a:lnTo>
                    <a:pt x="85" y="1579"/>
                  </a:lnTo>
                  <a:lnTo>
                    <a:pt x="424" y="1559"/>
                  </a:lnTo>
                  <a:lnTo>
                    <a:pt x="339" y="137"/>
                  </a:lnTo>
                  <a:lnTo>
                    <a:pt x="84" y="0"/>
                  </a:lnTo>
                  <a:lnTo>
                    <a:pt x="253" y="294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34"/>
            <p:cNvSpPr>
              <a:spLocks/>
            </p:cNvSpPr>
            <p:nvPr/>
          </p:nvSpPr>
          <p:spPr bwMode="auto">
            <a:xfrm>
              <a:off x="2013" y="1947"/>
              <a:ext cx="17" cy="19"/>
            </a:xfrm>
            <a:custGeom>
              <a:avLst/>
              <a:gdLst/>
              <a:ahLst/>
              <a:cxnLst>
                <a:cxn ang="0">
                  <a:pos x="255" y="274"/>
                </a:cxn>
                <a:cxn ang="0">
                  <a:pos x="238" y="0"/>
                </a:cxn>
                <a:cxn ang="0">
                  <a:pos x="0" y="137"/>
                </a:cxn>
                <a:cxn ang="0">
                  <a:pos x="255" y="274"/>
                </a:cxn>
              </a:cxnLst>
              <a:rect l="0" t="0" r="r" b="b"/>
              <a:pathLst>
                <a:path w="255" h="274">
                  <a:moveTo>
                    <a:pt x="255" y="274"/>
                  </a:moveTo>
                  <a:lnTo>
                    <a:pt x="238" y="0"/>
                  </a:lnTo>
                  <a:lnTo>
                    <a:pt x="0" y="137"/>
                  </a:lnTo>
                  <a:lnTo>
                    <a:pt x="255" y="274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35"/>
            <p:cNvSpPr>
              <a:spLocks/>
            </p:cNvSpPr>
            <p:nvPr/>
          </p:nvSpPr>
          <p:spPr bwMode="auto">
            <a:xfrm>
              <a:off x="1976" y="1956"/>
              <a:ext cx="48" cy="41"/>
            </a:xfrm>
            <a:custGeom>
              <a:avLst/>
              <a:gdLst/>
              <a:ahLst/>
              <a:cxnLst>
                <a:cxn ang="0">
                  <a:pos x="85" y="465"/>
                </a:cxn>
                <a:cxn ang="0">
                  <a:pos x="169" y="612"/>
                </a:cxn>
                <a:cxn ang="0">
                  <a:pos x="721" y="294"/>
                </a:cxn>
                <a:cxn ang="0">
                  <a:pos x="552" y="0"/>
                </a:cxn>
                <a:cxn ang="0">
                  <a:pos x="0" y="318"/>
                </a:cxn>
                <a:cxn ang="0">
                  <a:pos x="85" y="465"/>
                </a:cxn>
              </a:cxnLst>
              <a:rect l="0" t="0" r="r" b="b"/>
              <a:pathLst>
                <a:path w="721" h="612">
                  <a:moveTo>
                    <a:pt x="85" y="465"/>
                  </a:moveTo>
                  <a:lnTo>
                    <a:pt x="169" y="612"/>
                  </a:lnTo>
                  <a:lnTo>
                    <a:pt x="721" y="294"/>
                  </a:lnTo>
                  <a:lnTo>
                    <a:pt x="552" y="0"/>
                  </a:lnTo>
                  <a:lnTo>
                    <a:pt x="0" y="318"/>
                  </a:lnTo>
                  <a:lnTo>
                    <a:pt x="85" y="465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" name="Group 24"/>
          <p:cNvGrpSpPr>
            <a:grpSpLocks noChangeAspect="1"/>
          </p:cNvGrpSpPr>
          <p:nvPr/>
        </p:nvGrpSpPr>
        <p:grpSpPr bwMode="auto">
          <a:xfrm rot="18000000" flipH="1" flipV="1">
            <a:off x="2308226" y="4184651"/>
            <a:ext cx="1717675" cy="1608138"/>
            <a:chOff x="955" y="1070"/>
            <a:chExt cx="1082" cy="1013"/>
          </a:xfrm>
          <a:solidFill>
            <a:srgbClr val="009900"/>
          </a:solidFill>
        </p:grpSpPr>
        <p:sp>
          <p:nvSpPr>
            <p:cNvPr id="89" name="Freeform 25"/>
            <p:cNvSpPr>
              <a:spLocks/>
            </p:cNvSpPr>
            <p:nvPr/>
          </p:nvSpPr>
          <p:spPr bwMode="auto">
            <a:xfrm>
              <a:off x="1495" y="1705"/>
              <a:ext cx="108" cy="30"/>
            </a:xfrm>
            <a:custGeom>
              <a:avLst/>
              <a:gdLst/>
              <a:ahLst/>
              <a:cxnLst>
                <a:cxn ang="0">
                  <a:pos x="0" y="340"/>
                </a:cxn>
                <a:cxn ang="0">
                  <a:pos x="98" y="340"/>
                </a:cxn>
                <a:cxn ang="0">
                  <a:pos x="198" y="341"/>
                </a:cxn>
                <a:cxn ang="0">
                  <a:pos x="297" y="343"/>
                </a:cxn>
                <a:cxn ang="0">
                  <a:pos x="396" y="346"/>
                </a:cxn>
                <a:cxn ang="0">
                  <a:pos x="496" y="350"/>
                </a:cxn>
                <a:cxn ang="0">
                  <a:pos x="594" y="355"/>
                </a:cxn>
                <a:cxn ang="0">
                  <a:pos x="693" y="360"/>
                </a:cxn>
                <a:cxn ang="0">
                  <a:pos x="792" y="368"/>
                </a:cxn>
                <a:cxn ang="0">
                  <a:pos x="891" y="375"/>
                </a:cxn>
                <a:cxn ang="0">
                  <a:pos x="990" y="383"/>
                </a:cxn>
                <a:cxn ang="0">
                  <a:pos x="1088" y="391"/>
                </a:cxn>
                <a:cxn ang="0">
                  <a:pos x="1187" y="401"/>
                </a:cxn>
                <a:cxn ang="0">
                  <a:pos x="1286" y="412"/>
                </a:cxn>
                <a:cxn ang="0">
                  <a:pos x="1384" y="423"/>
                </a:cxn>
                <a:cxn ang="0">
                  <a:pos x="1483" y="436"/>
                </a:cxn>
                <a:cxn ang="0">
                  <a:pos x="1580" y="449"/>
                </a:cxn>
                <a:cxn ang="0">
                  <a:pos x="1575" y="106"/>
                </a:cxn>
                <a:cxn ang="0">
                  <a:pos x="1475" y="92"/>
                </a:cxn>
                <a:cxn ang="0">
                  <a:pos x="1373" y="79"/>
                </a:cxn>
                <a:cxn ang="0">
                  <a:pos x="1272" y="68"/>
                </a:cxn>
                <a:cxn ang="0">
                  <a:pos x="1171" y="58"/>
                </a:cxn>
                <a:cxn ang="0">
                  <a:pos x="1070" y="49"/>
                </a:cxn>
                <a:cxn ang="0">
                  <a:pos x="967" y="40"/>
                </a:cxn>
                <a:cxn ang="0">
                  <a:pos x="866" y="32"/>
                </a:cxn>
                <a:cxn ang="0">
                  <a:pos x="764" y="25"/>
                </a:cxn>
                <a:cxn ang="0">
                  <a:pos x="662" y="19"/>
                </a:cxn>
                <a:cxn ang="0">
                  <a:pos x="561" y="13"/>
                </a:cxn>
                <a:cxn ang="0">
                  <a:pos x="458" y="9"/>
                </a:cxn>
                <a:cxn ang="0">
                  <a:pos x="356" y="6"/>
                </a:cxn>
                <a:cxn ang="0">
                  <a:pos x="254" y="3"/>
                </a:cxn>
                <a:cxn ang="0">
                  <a:pos x="152" y="1"/>
                </a:cxn>
                <a:cxn ang="0">
                  <a:pos x="50" y="0"/>
                </a:cxn>
                <a:cxn ang="0">
                  <a:pos x="0" y="0"/>
                </a:cxn>
              </a:cxnLst>
              <a:rect l="0" t="0" r="r" b="b"/>
              <a:pathLst>
                <a:path w="1626" h="449">
                  <a:moveTo>
                    <a:pt x="0" y="340"/>
                  </a:moveTo>
                  <a:lnTo>
                    <a:pt x="0" y="340"/>
                  </a:lnTo>
                  <a:lnTo>
                    <a:pt x="49" y="340"/>
                  </a:lnTo>
                  <a:lnTo>
                    <a:pt x="98" y="340"/>
                  </a:lnTo>
                  <a:lnTo>
                    <a:pt x="148" y="340"/>
                  </a:lnTo>
                  <a:lnTo>
                    <a:pt x="198" y="341"/>
                  </a:lnTo>
                  <a:lnTo>
                    <a:pt x="247" y="342"/>
                  </a:lnTo>
                  <a:lnTo>
                    <a:pt x="297" y="343"/>
                  </a:lnTo>
                  <a:lnTo>
                    <a:pt x="347" y="345"/>
                  </a:lnTo>
                  <a:lnTo>
                    <a:pt x="396" y="346"/>
                  </a:lnTo>
                  <a:lnTo>
                    <a:pt x="446" y="348"/>
                  </a:lnTo>
                  <a:lnTo>
                    <a:pt x="496" y="350"/>
                  </a:lnTo>
                  <a:lnTo>
                    <a:pt x="544" y="352"/>
                  </a:lnTo>
                  <a:lnTo>
                    <a:pt x="594" y="355"/>
                  </a:lnTo>
                  <a:lnTo>
                    <a:pt x="644" y="358"/>
                  </a:lnTo>
                  <a:lnTo>
                    <a:pt x="693" y="360"/>
                  </a:lnTo>
                  <a:lnTo>
                    <a:pt x="742" y="363"/>
                  </a:lnTo>
                  <a:lnTo>
                    <a:pt x="792" y="368"/>
                  </a:lnTo>
                  <a:lnTo>
                    <a:pt x="842" y="371"/>
                  </a:lnTo>
                  <a:lnTo>
                    <a:pt x="891" y="375"/>
                  </a:lnTo>
                  <a:lnTo>
                    <a:pt x="941" y="379"/>
                  </a:lnTo>
                  <a:lnTo>
                    <a:pt x="990" y="383"/>
                  </a:lnTo>
                  <a:lnTo>
                    <a:pt x="1038" y="387"/>
                  </a:lnTo>
                  <a:lnTo>
                    <a:pt x="1088" y="391"/>
                  </a:lnTo>
                  <a:lnTo>
                    <a:pt x="1138" y="396"/>
                  </a:lnTo>
                  <a:lnTo>
                    <a:pt x="1187" y="401"/>
                  </a:lnTo>
                  <a:lnTo>
                    <a:pt x="1236" y="406"/>
                  </a:lnTo>
                  <a:lnTo>
                    <a:pt x="1286" y="412"/>
                  </a:lnTo>
                  <a:lnTo>
                    <a:pt x="1335" y="417"/>
                  </a:lnTo>
                  <a:lnTo>
                    <a:pt x="1384" y="423"/>
                  </a:lnTo>
                  <a:lnTo>
                    <a:pt x="1433" y="429"/>
                  </a:lnTo>
                  <a:lnTo>
                    <a:pt x="1483" y="436"/>
                  </a:lnTo>
                  <a:lnTo>
                    <a:pt x="1531" y="442"/>
                  </a:lnTo>
                  <a:lnTo>
                    <a:pt x="1580" y="449"/>
                  </a:lnTo>
                  <a:lnTo>
                    <a:pt x="1626" y="112"/>
                  </a:lnTo>
                  <a:lnTo>
                    <a:pt x="1575" y="106"/>
                  </a:lnTo>
                  <a:lnTo>
                    <a:pt x="1525" y="99"/>
                  </a:lnTo>
                  <a:lnTo>
                    <a:pt x="1475" y="92"/>
                  </a:lnTo>
                  <a:lnTo>
                    <a:pt x="1424" y="85"/>
                  </a:lnTo>
                  <a:lnTo>
                    <a:pt x="1373" y="79"/>
                  </a:lnTo>
                  <a:lnTo>
                    <a:pt x="1323" y="74"/>
                  </a:lnTo>
                  <a:lnTo>
                    <a:pt x="1272" y="68"/>
                  </a:lnTo>
                  <a:lnTo>
                    <a:pt x="1222" y="63"/>
                  </a:lnTo>
                  <a:lnTo>
                    <a:pt x="1171" y="58"/>
                  </a:lnTo>
                  <a:lnTo>
                    <a:pt x="1121" y="54"/>
                  </a:lnTo>
                  <a:lnTo>
                    <a:pt x="1070" y="49"/>
                  </a:lnTo>
                  <a:lnTo>
                    <a:pt x="1018" y="44"/>
                  </a:lnTo>
                  <a:lnTo>
                    <a:pt x="967" y="40"/>
                  </a:lnTo>
                  <a:lnTo>
                    <a:pt x="917" y="36"/>
                  </a:lnTo>
                  <a:lnTo>
                    <a:pt x="866" y="32"/>
                  </a:lnTo>
                  <a:lnTo>
                    <a:pt x="814" y="29"/>
                  </a:lnTo>
                  <a:lnTo>
                    <a:pt x="764" y="25"/>
                  </a:lnTo>
                  <a:lnTo>
                    <a:pt x="713" y="22"/>
                  </a:lnTo>
                  <a:lnTo>
                    <a:pt x="662" y="19"/>
                  </a:lnTo>
                  <a:lnTo>
                    <a:pt x="611" y="16"/>
                  </a:lnTo>
                  <a:lnTo>
                    <a:pt x="561" y="13"/>
                  </a:lnTo>
                  <a:lnTo>
                    <a:pt x="509" y="11"/>
                  </a:lnTo>
                  <a:lnTo>
                    <a:pt x="458" y="9"/>
                  </a:lnTo>
                  <a:lnTo>
                    <a:pt x="407" y="7"/>
                  </a:lnTo>
                  <a:lnTo>
                    <a:pt x="356" y="6"/>
                  </a:lnTo>
                  <a:lnTo>
                    <a:pt x="305" y="4"/>
                  </a:lnTo>
                  <a:lnTo>
                    <a:pt x="254" y="3"/>
                  </a:lnTo>
                  <a:lnTo>
                    <a:pt x="203" y="2"/>
                  </a:lnTo>
                  <a:lnTo>
                    <a:pt x="152" y="1"/>
                  </a:lnTo>
                  <a:lnTo>
                    <a:pt x="101" y="1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40"/>
                  </a:lnTo>
                  <a:close/>
                </a:path>
              </a:pathLst>
            </a:custGeom>
            <a:solidFill>
              <a:srgbClr val="3399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3399FF"/>
                </a:solidFill>
              </a:endParaRPr>
            </a:p>
          </p:txBody>
        </p:sp>
        <p:sp>
          <p:nvSpPr>
            <p:cNvPr id="90" name="Freeform 26"/>
            <p:cNvSpPr>
              <a:spLocks/>
            </p:cNvSpPr>
            <p:nvPr/>
          </p:nvSpPr>
          <p:spPr bwMode="auto">
            <a:xfrm>
              <a:off x="955" y="1705"/>
              <a:ext cx="540" cy="227"/>
            </a:xfrm>
            <a:custGeom>
              <a:avLst/>
              <a:gdLst/>
              <a:ahLst/>
              <a:cxnLst>
                <a:cxn ang="0">
                  <a:pos x="437" y="3253"/>
                </a:cxn>
                <a:cxn ang="0">
                  <a:pos x="667" y="3053"/>
                </a:cxn>
                <a:cxn ang="0">
                  <a:pos x="903" y="2860"/>
                </a:cxn>
                <a:cxn ang="0">
                  <a:pos x="1141" y="2674"/>
                </a:cxn>
                <a:cxn ang="0">
                  <a:pos x="1386" y="2494"/>
                </a:cxn>
                <a:cxn ang="0">
                  <a:pos x="1633" y="2321"/>
                </a:cxn>
                <a:cxn ang="0">
                  <a:pos x="1886" y="2154"/>
                </a:cxn>
                <a:cxn ang="0">
                  <a:pos x="2142" y="1996"/>
                </a:cxn>
                <a:cxn ang="0">
                  <a:pos x="2402" y="1843"/>
                </a:cxn>
                <a:cxn ang="0">
                  <a:pos x="2667" y="1697"/>
                </a:cxn>
                <a:cxn ang="0">
                  <a:pos x="2935" y="1559"/>
                </a:cxn>
                <a:cxn ang="0">
                  <a:pos x="3205" y="1428"/>
                </a:cxn>
                <a:cxn ang="0">
                  <a:pos x="3480" y="1303"/>
                </a:cxn>
                <a:cxn ang="0">
                  <a:pos x="3758" y="1186"/>
                </a:cxn>
                <a:cxn ang="0">
                  <a:pos x="4038" y="1077"/>
                </a:cxn>
                <a:cxn ang="0">
                  <a:pos x="4322" y="974"/>
                </a:cxn>
                <a:cxn ang="0">
                  <a:pos x="4608" y="880"/>
                </a:cxn>
                <a:cxn ang="0">
                  <a:pos x="4897" y="792"/>
                </a:cxn>
                <a:cxn ang="0">
                  <a:pos x="5189" y="713"/>
                </a:cxn>
                <a:cxn ang="0">
                  <a:pos x="5482" y="640"/>
                </a:cxn>
                <a:cxn ang="0">
                  <a:pos x="5778" y="576"/>
                </a:cxn>
                <a:cxn ang="0">
                  <a:pos x="6075" y="519"/>
                </a:cxn>
                <a:cxn ang="0">
                  <a:pos x="6375" y="469"/>
                </a:cxn>
                <a:cxn ang="0">
                  <a:pos x="6676" y="428"/>
                </a:cxn>
                <a:cxn ang="0">
                  <a:pos x="6979" y="394"/>
                </a:cxn>
                <a:cxn ang="0">
                  <a:pos x="7283" y="369"/>
                </a:cxn>
                <a:cxn ang="0">
                  <a:pos x="7588" y="351"/>
                </a:cxn>
                <a:cxn ang="0">
                  <a:pos x="7894" y="341"/>
                </a:cxn>
                <a:cxn ang="0">
                  <a:pos x="8029" y="1"/>
                </a:cxn>
                <a:cxn ang="0">
                  <a:pos x="7713" y="6"/>
                </a:cxn>
                <a:cxn ang="0">
                  <a:pos x="7398" y="21"/>
                </a:cxn>
                <a:cxn ang="0">
                  <a:pos x="7085" y="43"/>
                </a:cxn>
                <a:cxn ang="0">
                  <a:pos x="6773" y="74"/>
                </a:cxn>
                <a:cxn ang="0">
                  <a:pos x="6463" y="114"/>
                </a:cxn>
                <a:cxn ang="0">
                  <a:pos x="6154" y="161"/>
                </a:cxn>
                <a:cxn ang="0">
                  <a:pos x="5846" y="215"/>
                </a:cxn>
                <a:cxn ang="0">
                  <a:pos x="5541" y="278"/>
                </a:cxn>
                <a:cxn ang="0">
                  <a:pos x="5238" y="349"/>
                </a:cxn>
                <a:cxn ang="0">
                  <a:pos x="4937" y="428"/>
                </a:cxn>
                <a:cxn ang="0">
                  <a:pos x="4639" y="516"/>
                </a:cxn>
                <a:cxn ang="0">
                  <a:pos x="4343" y="609"/>
                </a:cxn>
                <a:cxn ang="0">
                  <a:pos x="4049" y="712"/>
                </a:cxn>
                <a:cxn ang="0">
                  <a:pos x="3759" y="821"/>
                </a:cxn>
                <a:cxn ang="0">
                  <a:pos x="3471" y="938"/>
                </a:cxn>
                <a:cxn ang="0">
                  <a:pos x="3187" y="1063"/>
                </a:cxn>
                <a:cxn ang="0">
                  <a:pos x="2907" y="1194"/>
                </a:cxn>
                <a:cxn ang="0">
                  <a:pos x="2629" y="1333"/>
                </a:cxn>
                <a:cxn ang="0">
                  <a:pos x="2355" y="1480"/>
                </a:cxn>
                <a:cxn ang="0">
                  <a:pos x="2086" y="1634"/>
                </a:cxn>
                <a:cxn ang="0">
                  <a:pos x="1820" y="1795"/>
                </a:cxn>
                <a:cxn ang="0">
                  <a:pos x="1558" y="1964"/>
                </a:cxn>
                <a:cxn ang="0">
                  <a:pos x="1300" y="2138"/>
                </a:cxn>
                <a:cxn ang="0">
                  <a:pos x="1047" y="2321"/>
                </a:cxn>
                <a:cxn ang="0">
                  <a:pos x="799" y="2509"/>
                </a:cxn>
                <a:cxn ang="0">
                  <a:pos x="556" y="2705"/>
                </a:cxn>
                <a:cxn ang="0">
                  <a:pos x="316" y="2908"/>
                </a:cxn>
                <a:cxn ang="0">
                  <a:pos x="82" y="3117"/>
                </a:cxn>
              </a:cxnLst>
              <a:rect l="0" t="0" r="r" b="b"/>
              <a:pathLst>
                <a:path w="8099" h="3413">
                  <a:moveTo>
                    <a:pt x="0" y="3204"/>
                  </a:moveTo>
                  <a:lnTo>
                    <a:pt x="263" y="3413"/>
                  </a:lnTo>
                  <a:lnTo>
                    <a:pt x="287" y="3390"/>
                  </a:lnTo>
                  <a:lnTo>
                    <a:pt x="312" y="3367"/>
                  </a:lnTo>
                  <a:lnTo>
                    <a:pt x="337" y="3344"/>
                  </a:lnTo>
                  <a:lnTo>
                    <a:pt x="362" y="3321"/>
                  </a:lnTo>
                  <a:lnTo>
                    <a:pt x="387" y="3299"/>
                  </a:lnTo>
                  <a:lnTo>
                    <a:pt x="413" y="3276"/>
                  </a:lnTo>
                  <a:lnTo>
                    <a:pt x="437" y="3253"/>
                  </a:lnTo>
                  <a:lnTo>
                    <a:pt x="463" y="3231"/>
                  </a:lnTo>
                  <a:lnTo>
                    <a:pt x="488" y="3208"/>
                  </a:lnTo>
                  <a:lnTo>
                    <a:pt x="513" y="3186"/>
                  </a:lnTo>
                  <a:lnTo>
                    <a:pt x="540" y="3164"/>
                  </a:lnTo>
                  <a:lnTo>
                    <a:pt x="565" y="3142"/>
                  </a:lnTo>
                  <a:lnTo>
                    <a:pt x="590" y="3119"/>
                  </a:lnTo>
                  <a:lnTo>
                    <a:pt x="616" y="3098"/>
                  </a:lnTo>
                  <a:lnTo>
                    <a:pt x="641" y="3076"/>
                  </a:lnTo>
                  <a:lnTo>
                    <a:pt x="667" y="3053"/>
                  </a:lnTo>
                  <a:lnTo>
                    <a:pt x="693" y="3032"/>
                  </a:lnTo>
                  <a:lnTo>
                    <a:pt x="719" y="3011"/>
                  </a:lnTo>
                  <a:lnTo>
                    <a:pt x="745" y="2988"/>
                  </a:lnTo>
                  <a:lnTo>
                    <a:pt x="771" y="2967"/>
                  </a:lnTo>
                  <a:lnTo>
                    <a:pt x="797" y="2946"/>
                  </a:lnTo>
                  <a:lnTo>
                    <a:pt x="823" y="2924"/>
                  </a:lnTo>
                  <a:lnTo>
                    <a:pt x="850" y="2903"/>
                  </a:lnTo>
                  <a:lnTo>
                    <a:pt x="875" y="2882"/>
                  </a:lnTo>
                  <a:lnTo>
                    <a:pt x="903" y="2860"/>
                  </a:lnTo>
                  <a:lnTo>
                    <a:pt x="928" y="2839"/>
                  </a:lnTo>
                  <a:lnTo>
                    <a:pt x="955" y="2818"/>
                  </a:lnTo>
                  <a:lnTo>
                    <a:pt x="981" y="2798"/>
                  </a:lnTo>
                  <a:lnTo>
                    <a:pt x="1007" y="2776"/>
                  </a:lnTo>
                  <a:lnTo>
                    <a:pt x="1035" y="2756"/>
                  </a:lnTo>
                  <a:lnTo>
                    <a:pt x="1061" y="2736"/>
                  </a:lnTo>
                  <a:lnTo>
                    <a:pt x="1087" y="2715"/>
                  </a:lnTo>
                  <a:lnTo>
                    <a:pt x="1115" y="2694"/>
                  </a:lnTo>
                  <a:lnTo>
                    <a:pt x="1141" y="2674"/>
                  </a:lnTo>
                  <a:lnTo>
                    <a:pt x="1169" y="2653"/>
                  </a:lnTo>
                  <a:lnTo>
                    <a:pt x="1195" y="2633"/>
                  </a:lnTo>
                  <a:lnTo>
                    <a:pt x="1221" y="2613"/>
                  </a:lnTo>
                  <a:lnTo>
                    <a:pt x="1249" y="2593"/>
                  </a:lnTo>
                  <a:lnTo>
                    <a:pt x="1276" y="2573"/>
                  </a:lnTo>
                  <a:lnTo>
                    <a:pt x="1303" y="2553"/>
                  </a:lnTo>
                  <a:lnTo>
                    <a:pt x="1331" y="2534"/>
                  </a:lnTo>
                  <a:lnTo>
                    <a:pt x="1357" y="2513"/>
                  </a:lnTo>
                  <a:lnTo>
                    <a:pt x="1386" y="2494"/>
                  </a:lnTo>
                  <a:lnTo>
                    <a:pt x="1412" y="2475"/>
                  </a:lnTo>
                  <a:lnTo>
                    <a:pt x="1440" y="2455"/>
                  </a:lnTo>
                  <a:lnTo>
                    <a:pt x="1468" y="2435"/>
                  </a:lnTo>
                  <a:lnTo>
                    <a:pt x="1494" y="2416"/>
                  </a:lnTo>
                  <a:lnTo>
                    <a:pt x="1523" y="2398"/>
                  </a:lnTo>
                  <a:lnTo>
                    <a:pt x="1550" y="2378"/>
                  </a:lnTo>
                  <a:lnTo>
                    <a:pt x="1577" y="2359"/>
                  </a:lnTo>
                  <a:lnTo>
                    <a:pt x="1606" y="2340"/>
                  </a:lnTo>
                  <a:lnTo>
                    <a:pt x="1633" y="2321"/>
                  </a:lnTo>
                  <a:lnTo>
                    <a:pt x="1662" y="2302"/>
                  </a:lnTo>
                  <a:lnTo>
                    <a:pt x="1689" y="2283"/>
                  </a:lnTo>
                  <a:lnTo>
                    <a:pt x="1716" y="2265"/>
                  </a:lnTo>
                  <a:lnTo>
                    <a:pt x="1745" y="2247"/>
                  </a:lnTo>
                  <a:lnTo>
                    <a:pt x="1773" y="2228"/>
                  </a:lnTo>
                  <a:lnTo>
                    <a:pt x="1801" y="2209"/>
                  </a:lnTo>
                  <a:lnTo>
                    <a:pt x="1829" y="2191"/>
                  </a:lnTo>
                  <a:lnTo>
                    <a:pt x="1857" y="2174"/>
                  </a:lnTo>
                  <a:lnTo>
                    <a:pt x="1886" y="2154"/>
                  </a:lnTo>
                  <a:lnTo>
                    <a:pt x="1914" y="2137"/>
                  </a:lnTo>
                  <a:lnTo>
                    <a:pt x="1943" y="2119"/>
                  </a:lnTo>
                  <a:lnTo>
                    <a:pt x="1971" y="2101"/>
                  </a:lnTo>
                  <a:lnTo>
                    <a:pt x="1999" y="2083"/>
                  </a:lnTo>
                  <a:lnTo>
                    <a:pt x="2028" y="2065"/>
                  </a:lnTo>
                  <a:lnTo>
                    <a:pt x="2056" y="2048"/>
                  </a:lnTo>
                  <a:lnTo>
                    <a:pt x="2085" y="2031"/>
                  </a:lnTo>
                  <a:lnTo>
                    <a:pt x="2113" y="2012"/>
                  </a:lnTo>
                  <a:lnTo>
                    <a:pt x="2142" y="1996"/>
                  </a:lnTo>
                  <a:lnTo>
                    <a:pt x="2171" y="1978"/>
                  </a:lnTo>
                  <a:lnTo>
                    <a:pt x="2200" y="1961"/>
                  </a:lnTo>
                  <a:lnTo>
                    <a:pt x="2229" y="1944"/>
                  </a:lnTo>
                  <a:lnTo>
                    <a:pt x="2257" y="1927"/>
                  </a:lnTo>
                  <a:lnTo>
                    <a:pt x="2286" y="1910"/>
                  </a:lnTo>
                  <a:lnTo>
                    <a:pt x="2315" y="1893"/>
                  </a:lnTo>
                  <a:lnTo>
                    <a:pt x="2344" y="1876"/>
                  </a:lnTo>
                  <a:lnTo>
                    <a:pt x="2374" y="1860"/>
                  </a:lnTo>
                  <a:lnTo>
                    <a:pt x="2402" y="1843"/>
                  </a:lnTo>
                  <a:lnTo>
                    <a:pt x="2431" y="1827"/>
                  </a:lnTo>
                  <a:lnTo>
                    <a:pt x="2461" y="1810"/>
                  </a:lnTo>
                  <a:lnTo>
                    <a:pt x="2490" y="1793"/>
                  </a:lnTo>
                  <a:lnTo>
                    <a:pt x="2519" y="1778"/>
                  </a:lnTo>
                  <a:lnTo>
                    <a:pt x="2549" y="1762"/>
                  </a:lnTo>
                  <a:lnTo>
                    <a:pt x="2579" y="1745"/>
                  </a:lnTo>
                  <a:lnTo>
                    <a:pt x="2607" y="1729"/>
                  </a:lnTo>
                  <a:lnTo>
                    <a:pt x="2637" y="1713"/>
                  </a:lnTo>
                  <a:lnTo>
                    <a:pt x="2667" y="1697"/>
                  </a:lnTo>
                  <a:lnTo>
                    <a:pt x="2696" y="1681"/>
                  </a:lnTo>
                  <a:lnTo>
                    <a:pt x="2726" y="1666"/>
                  </a:lnTo>
                  <a:lnTo>
                    <a:pt x="2755" y="1650"/>
                  </a:lnTo>
                  <a:lnTo>
                    <a:pt x="2784" y="1635"/>
                  </a:lnTo>
                  <a:lnTo>
                    <a:pt x="2815" y="1620"/>
                  </a:lnTo>
                  <a:lnTo>
                    <a:pt x="2844" y="1604"/>
                  </a:lnTo>
                  <a:lnTo>
                    <a:pt x="2875" y="1589"/>
                  </a:lnTo>
                  <a:lnTo>
                    <a:pt x="2904" y="1574"/>
                  </a:lnTo>
                  <a:lnTo>
                    <a:pt x="2935" y="1559"/>
                  </a:lnTo>
                  <a:lnTo>
                    <a:pt x="2964" y="1545"/>
                  </a:lnTo>
                  <a:lnTo>
                    <a:pt x="2994" y="1529"/>
                  </a:lnTo>
                  <a:lnTo>
                    <a:pt x="3025" y="1514"/>
                  </a:lnTo>
                  <a:lnTo>
                    <a:pt x="3054" y="1500"/>
                  </a:lnTo>
                  <a:lnTo>
                    <a:pt x="3085" y="1485"/>
                  </a:lnTo>
                  <a:lnTo>
                    <a:pt x="3115" y="1470"/>
                  </a:lnTo>
                  <a:lnTo>
                    <a:pt x="3145" y="1456"/>
                  </a:lnTo>
                  <a:lnTo>
                    <a:pt x="3176" y="1442"/>
                  </a:lnTo>
                  <a:lnTo>
                    <a:pt x="3205" y="1428"/>
                  </a:lnTo>
                  <a:lnTo>
                    <a:pt x="3236" y="1414"/>
                  </a:lnTo>
                  <a:lnTo>
                    <a:pt x="3266" y="1399"/>
                  </a:lnTo>
                  <a:lnTo>
                    <a:pt x="3297" y="1385"/>
                  </a:lnTo>
                  <a:lnTo>
                    <a:pt x="3327" y="1372"/>
                  </a:lnTo>
                  <a:lnTo>
                    <a:pt x="3358" y="1358"/>
                  </a:lnTo>
                  <a:lnTo>
                    <a:pt x="3388" y="1344"/>
                  </a:lnTo>
                  <a:lnTo>
                    <a:pt x="3418" y="1330"/>
                  </a:lnTo>
                  <a:lnTo>
                    <a:pt x="3450" y="1317"/>
                  </a:lnTo>
                  <a:lnTo>
                    <a:pt x="3480" y="1303"/>
                  </a:lnTo>
                  <a:lnTo>
                    <a:pt x="3511" y="1290"/>
                  </a:lnTo>
                  <a:lnTo>
                    <a:pt x="3542" y="1277"/>
                  </a:lnTo>
                  <a:lnTo>
                    <a:pt x="3573" y="1263"/>
                  </a:lnTo>
                  <a:lnTo>
                    <a:pt x="3603" y="1250"/>
                  </a:lnTo>
                  <a:lnTo>
                    <a:pt x="3633" y="1238"/>
                  </a:lnTo>
                  <a:lnTo>
                    <a:pt x="3665" y="1225"/>
                  </a:lnTo>
                  <a:lnTo>
                    <a:pt x="3696" y="1212"/>
                  </a:lnTo>
                  <a:lnTo>
                    <a:pt x="3727" y="1199"/>
                  </a:lnTo>
                  <a:lnTo>
                    <a:pt x="3758" y="1186"/>
                  </a:lnTo>
                  <a:lnTo>
                    <a:pt x="3789" y="1174"/>
                  </a:lnTo>
                  <a:lnTo>
                    <a:pt x="3820" y="1161"/>
                  </a:lnTo>
                  <a:lnTo>
                    <a:pt x="3852" y="1150"/>
                  </a:lnTo>
                  <a:lnTo>
                    <a:pt x="3882" y="1137"/>
                  </a:lnTo>
                  <a:lnTo>
                    <a:pt x="3913" y="1124"/>
                  </a:lnTo>
                  <a:lnTo>
                    <a:pt x="3945" y="1112"/>
                  </a:lnTo>
                  <a:lnTo>
                    <a:pt x="3976" y="1101"/>
                  </a:lnTo>
                  <a:lnTo>
                    <a:pt x="4007" y="1089"/>
                  </a:lnTo>
                  <a:lnTo>
                    <a:pt x="4038" y="1077"/>
                  </a:lnTo>
                  <a:lnTo>
                    <a:pt x="4071" y="1065"/>
                  </a:lnTo>
                  <a:lnTo>
                    <a:pt x="4101" y="1053"/>
                  </a:lnTo>
                  <a:lnTo>
                    <a:pt x="4133" y="1042"/>
                  </a:lnTo>
                  <a:lnTo>
                    <a:pt x="4165" y="1030"/>
                  </a:lnTo>
                  <a:lnTo>
                    <a:pt x="4195" y="1019"/>
                  </a:lnTo>
                  <a:lnTo>
                    <a:pt x="4227" y="1008"/>
                  </a:lnTo>
                  <a:lnTo>
                    <a:pt x="4259" y="997"/>
                  </a:lnTo>
                  <a:lnTo>
                    <a:pt x="4291" y="985"/>
                  </a:lnTo>
                  <a:lnTo>
                    <a:pt x="4322" y="974"/>
                  </a:lnTo>
                  <a:lnTo>
                    <a:pt x="4354" y="964"/>
                  </a:lnTo>
                  <a:lnTo>
                    <a:pt x="4386" y="953"/>
                  </a:lnTo>
                  <a:lnTo>
                    <a:pt x="4418" y="942"/>
                  </a:lnTo>
                  <a:lnTo>
                    <a:pt x="4449" y="932"/>
                  </a:lnTo>
                  <a:lnTo>
                    <a:pt x="4482" y="922"/>
                  </a:lnTo>
                  <a:lnTo>
                    <a:pt x="4513" y="910"/>
                  </a:lnTo>
                  <a:lnTo>
                    <a:pt x="4544" y="900"/>
                  </a:lnTo>
                  <a:lnTo>
                    <a:pt x="4577" y="890"/>
                  </a:lnTo>
                  <a:lnTo>
                    <a:pt x="4608" y="880"/>
                  </a:lnTo>
                  <a:lnTo>
                    <a:pt x="4641" y="870"/>
                  </a:lnTo>
                  <a:lnTo>
                    <a:pt x="4672" y="860"/>
                  </a:lnTo>
                  <a:lnTo>
                    <a:pt x="4705" y="849"/>
                  </a:lnTo>
                  <a:lnTo>
                    <a:pt x="4737" y="839"/>
                  </a:lnTo>
                  <a:lnTo>
                    <a:pt x="4769" y="830"/>
                  </a:lnTo>
                  <a:lnTo>
                    <a:pt x="4801" y="821"/>
                  </a:lnTo>
                  <a:lnTo>
                    <a:pt x="4833" y="811"/>
                  </a:lnTo>
                  <a:lnTo>
                    <a:pt x="4865" y="802"/>
                  </a:lnTo>
                  <a:lnTo>
                    <a:pt x="4897" y="792"/>
                  </a:lnTo>
                  <a:lnTo>
                    <a:pt x="4930" y="784"/>
                  </a:lnTo>
                  <a:lnTo>
                    <a:pt x="4962" y="774"/>
                  </a:lnTo>
                  <a:lnTo>
                    <a:pt x="4994" y="764"/>
                  </a:lnTo>
                  <a:lnTo>
                    <a:pt x="5027" y="755"/>
                  </a:lnTo>
                  <a:lnTo>
                    <a:pt x="5060" y="747"/>
                  </a:lnTo>
                  <a:lnTo>
                    <a:pt x="5091" y="738"/>
                  </a:lnTo>
                  <a:lnTo>
                    <a:pt x="5124" y="730"/>
                  </a:lnTo>
                  <a:lnTo>
                    <a:pt x="5157" y="721"/>
                  </a:lnTo>
                  <a:lnTo>
                    <a:pt x="5189" y="713"/>
                  </a:lnTo>
                  <a:lnTo>
                    <a:pt x="5221" y="703"/>
                  </a:lnTo>
                  <a:lnTo>
                    <a:pt x="5254" y="696"/>
                  </a:lnTo>
                  <a:lnTo>
                    <a:pt x="5287" y="687"/>
                  </a:lnTo>
                  <a:lnTo>
                    <a:pt x="5319" y="679"/>
                  </a:lnTo>
                  <a:lnTo>
                    <a:pt x="5352" y="671"/>
                  </a:lnTo>
                  <a:lnTo>
                    <a:pt x="5384" y="663"/>
                  </a:lnTo>
                  <a:lnTo>
                    <a:pt x="5417" y="656"/>
                  </a:lnTo>
                  <a:lnTo>
                    <a:pt x="5449" y="648"/>
                  </a:lnTo>
                  <a:lnTo>
                    <a:pt x="5482" y="640"/>
                  </a:lnTo>
                  <a:lnTo>
                    <a:pt x="5515" y="632"/>
                  </a:lnTo>
                  <a:lnTo>
                    <a:pt x="5548" y="625"/>
                  </a:lnTo>
                  <a:lnTo>
                    <a:pt x="5580" y="617"/>
                  </a:lnTo>
                  <a:lnTo>
                    <a:pt x="5614" y="611"/>
                  </a:lnTo>
                  <a:lnTo>
                    <a:pt x="5646" y="603"/>
                  </a:lnTo>
                  <a:lnTo>
                    <a:pt x="5679" y="596"/>
                  </a:lnTo>
                  <a:lnTo>
                    <a:pt x="5712" y="589"/>
                  </a:lnTo>
                  <a:lnTo>
                    <a:pt x="5745" y="582"/>
                  </a:lnTo>
                  <a:lnTo>
                    <a:pt x="5778" y="576"/>
                  </a:lnTo>
                  <a:lnTo>
                    <a:pt x="5811" y="568"/>
                  </a:lnTo>
                  <a:lnTo>
                    <a:pt x="5845" y="562"/>
                  </a:lnTo>
                  <a:lnTo>
                    <a:pt x="5877" y="555"/>
                  </a:lnTo>
                  <a:lnTo>
                    <a:pt x="5910" y="549"/>
                  </a:lnTo>
                  <a:lnTo>
                    <a:pt x="5943" y="543"/>
                  </a:lnTo>
                  <a:lnTo>
                    <a:pt x="5977" y="536"/>
                  </a:lnTo>
                  <a:lnTo>
                    <a:pt x="6009" y="530"/>
                  </a:lnTo>
                  <a:lnTo>
                    <a:pt x="6043" y="524"/>
                  </a:lnTo>
                  <a:lnTo>
                    <a:pt x="6075" y="519"/>
                  </a:lnTo>
                  <a:lnTo>
                    <a:pt x="6110" y="513"/>
                  </a:lnTo>
                  <a:lnTo>
                    <a:pt x="6142" y="507"/>
                  </a:lnTo>
                  <a:lnTo>
                    <a:pt x="6176" y="501"/>
                  </a:lnTo>
                  <a:lnTo>
                    <a:pt x="6208" y="495"/>
                  </a:lnTo>
                  <a:lnTo>
                    <a:pt x="6242" y="490"/>
                  </a:lnTo>
                  <a:lnTo>
                    <a:pt x="6275" y="484"/>
                  </a:lnTo>
                  <a:lnTo>
                    <a:pt x="6308" y="479"/>
                  </a:lnTo>
                  <a:lnTo>
                    <a:pt x="6342" y="474"/>
                  </a:lnTo>
                  <a:lnTo>
                    <a:pt x="6375" y="469"/>
                  </a:lnTo>
                  <a:lnTo>
                    <a:pt x="6409" y="464"/>
                  </a:lnTo>
                  <a:lnTo>
                    <a:pt x="6441" y="460"/>
                  </a:lnTo>
                  <a:lnTo>
                    <a:pt x="6475" y="455"/>
                  </a:lnTo>
                  <a:lnTo>
                    <a:pt x="6509" y="450"/>
                  </a:lnTo>
                  <a:lnTo>
                    <a:pt x="6542" y="445"/>
                  </a:lnTo>
                  <a:lnTo>
                    <a:pt x="6575" y="441"/>
                  </a:lnTo>
                  <a:lnTo>
                    <a:pt x="6610" y="437"/>
                  </a:lnTo>
                  <a:lnTo>
                    <a:pt x="6643" y="431"/>
                  </a:lnTo>
                  <a:lnTo>
                    <a:pt x="6676" y="428"/>
                  </a:lnTo>
                  <a:lnTo>
                    <a:pt x="6709" y="424"/>
                  </a:lnTo>
                  <a:lnTo>
                    <a:pt x="6743" y="420"/>
                  </a:lnTo>
                  <a:lnTo>
                    <a:pt x="6777" y="416"/>
                  </a:lnTo>
                  <a:lnTo>
                    <a:pt x="6811" y="412"/>
                  </a:lnTo>
                  <a:lnTo>
                    <a:pt x="6844" y="408"/>
                  </a:lnTo>
                  <a:lnTo>
                    <a:pt x="6877" y="404"/>
                  </a:lnTo>
                  <a:lnTo>
                    <a:pt x="6911" y="401"/>
                  </a:lnTo>
                  <a:lnTo>
                    <a:pt x="6944" y="398"/>
                  </a:lnTo>
                  <a:lnTo>
                    <a:pt x="6979" y="394"/>
                  </a:lnTo>
                  <a:lnTo>
                    <a:pt x="7012" y="391"/>
                  </a:lnTo>
                  <a:lnTo>
                    <a:pt x="7046" y="388"/>
                  </a:lnTo>
                  <a:lnTo>
                    <a:pt x="7079" y="385"/>
                  </a:lnTo>
                  <a:lnTo>
                    <a:pt x="7113" y="382"/>
                  </a:lnTo>
                  <a:lnTo>
                    <a:pt x="7147" y="380"/>
                  </a:lnTo>
                  <a:lnTo>
                    <a:pt x="7181" y="377"/>
                  </a:lnTo>
                  <a:lnTo>
                    <a:pt x="7215" y="374"/>
                  </a:lnTo>
                  <a:lnTo>
                    <a:pt x="7249" y="372"/>
                  </a:lnTo>
                  <a:lnTo>
                    <a:pt x="7283" y="369"/>
                  </a:lnTo>
                  <a:lnTo>
                    <a:pt x="7317" y="367"/>
                  </a:lnTo>
                  <a:lnTo>
                    <a:pt x="7350" y="365"/>
                  </a:lnTo>
                  <a:lnTo>
                    <a:pt x="7384" y="362"/>
                  </a:lnTo>
                  <a:lnTo>
                    <a:pt x="7418" y="359"/>
                  </a:lnTo>
                  <a:lnTo>
                    <a:pt x="7452" y="358"/>
                  </a:lnTo>
                  <a:lnTo>
                    <a:pt x="7486" y="356"/>
                  </a:lnTo>
                  <a:lnTo>
                    <a:pt x="7520" y="354"/>
                  </a:lnTo>
                  <a:lnTo>
                    <a:pt x="7553" y="352"/>
                  </a:lnTo>
                  <a:lnTo>
                    <a:pt x="7588" y="351"/>
                  </a:lnTo>
                  <a:lnTo>
                    <a:pt x="7621" y="349"/>
                  </a:lnTo>
                  <a:lnTo>
                    <a:pt x="7655" y="348"/>
                  </a:lnTo>
                  <a:lnTo>
                    <a:pt x="7690" y="347"/>
                  </a:lnTo>
                  <a:lnTo>
                    <a:pt x="7723" y="346"/>
                  </a:lnTo>
                  <a:lnTo>
                    <a:pt x="7758" y="344"/>
                  </a:lnTo>
                  <a:lnTo>
                    <a:pt x="7791" y="343"/>
                  </a:lnTo>
                  <a:lnTo>
                    <a:pt x="7826" y="343"/>
                  </a:lnTo>
                  <a:lnTo>
                    <a:pt x="7859" y="342"/>
                  </a:lnTo>
                  <a:lnTo>
                    <a:pt x="7894" y="341"/>
                  </a:lnTo>
                  <a:lnTo>
                    <a:pt x="7927" y="341"/>
                  </a:lnTo>
                  <a:lnTo>
                    <a:pt x="7962" y="340"/>
                  </a:lnTo>
                  <a:lnTo>
                    <a:pt x="7996" y="340"/>
                  </a:lnTo>
                  <a:lnTo>
                    <a:pt x="8030" y="340"/>
                  </a:lnTo>
                  <a:lnTo>
                    <a:pt x="8064" y="340"/>
                  </a:lnTo>
                  <a:lnTo>
                    <a:pt x="8099" y="340"/>
                  </a:lnTo>
                  <a:lnTo>
                    <a:pt x="8099" y="0"/>
                  </a:lnTo>
                  <a:lnTo>
                    <a:pt x="8064" y="0"/>
                  </a:lnTo>
                  <a:lnTo>
                    <a:pt x="8029" y="1"/>
                  </a:lnTo>
                  <a:lnTo>
                    <a:pt x="7993" y="1"/>
                  </a:lnTo>
                  <a:lnTo>
                    <a:pt x="7958" y="1"/>
                  </a:lnTo>
                  <a:lnTo>
                    <a:pt x="7923" y="2"/>
                  </a:lnTo>
                  <a:lnTo>
                    <a:pt x="7889" y="2"/>
                  </a:lnTo>
                  <a:lnTo>
                    <a:pt x="7853" y="3"/>
                  </a:lnTo>
                  <a:lnTo>
                    <a:pt x="7818" y="4"/>
                  </a:lnTo>
                  <a:lnTo>
                    <a:pt x="7783" y="4"/>
                  </a:lnTo>
                  <a:lnTo>
                    <a:pt x="7748" y="5"/>
                  </a:lnTo>
                  <a:lnTo>
                    <a:pt x="7713" y="6"/>
                  </a:lnTo>
                  <a:lnTo>
                    <a:pt x="7678" y="8"/>
                  </a:lnTo>
                  <a:lnTo>
                    <a:pt x="7643" y="9"/>
                  </a:lnTo>
                  <a:lnTo>
                    <a:pt x="7608" y="10"/>
                  </a:lnTo>
                  <a:lnTo>
                    <a:pt x="7573" y="12"/>
                  </a:lnTo>
                  <a:lnTo>
                    <a:pt x="7539" y="13"/>
                  </a:lnTo>
                  <a:lnTo>
                    <a:pt x="7503" y="15"/>
                  </a:lnTo>
                  <a:lnTo>
                    <a:pt x="7469" y="18"/>
                  </a:lnTo>
                  <a:lnTo>
                    <a:pt x="7433" y="19"/>
                  </a:lnTo>
                  <a:lnTo>
                    <a:pt x="7398" y="21"/>
                  </a:lnTo>
                  <a:lnTo>
                    <a:pt x="7364" y="23"/>
                  </a:lnTo>
                  <a:lnTo>
                    <a:pt x="7329" y="26"/>
                  </a:lnTo>
                  <a:lnTo>
                    <a:pt x="7294" y="28"/>
                  </a:lnTo>
                  <a:lnTo>
                    <a:pt x="7259" y="30"/>
                  </a:lnTo>
                  <a:lnTo>
                    <a:pt x="7224" y="33"/>
                  </a:lnTo>
                  <a:lnTo>
                    <a:pt x="7190" y="35"/>
                  </a:lnTo>
                  <a:lnTo>
                    <a:pt x="7154" y="38"/>
                  </a:lnTo>
                  <a:lnTo>
                    <a:pt x="7120" y="41"/>
                  </a:lnTo>
                  <a:lnTo>
                    <a:pt x="7085" y="43"/>
                  </a:lnTo>
                  <a:lnTo>
                    <a:pt x="7051" y="46"/>
                  </a:lnTo>
                  <a:lnTo>
                    <a:pt x="7015" y="50"/>
                  </a:lnTo>
                  <a:lnTo>
                    <a:pt x="6981" y="53"/>
                  </a:lnTo>
                  <a:lnTo>
                    <a:pt x="6946" y="56"/>
                  </a:lnTo>
                  <a:lnTo>
                    <a:pt x="6912" y="60"/>
                  </a:lnTo>
                  <a:lnTo>
                    <a:pt x="6876" y="63"/>
                  </a:lnTo>
                  <a:lnTo>
                    <a:pt x="6842" y="67"/>
                  </a:lnTo>
                  <a:lnTo>
                    <a:pt x="6807" y="70"/>
                  </a:lnTo>
                  <a:lnTo>
                    <a:pt x="6773" y="74"/>
                  </a:lnTo>
                  <a:lnTo>
                    <a:pt x="6738" y="78"/>
                  </a:lnTo>
                  <a:lnTo>
                    <a:pt x="6704" y="82"/>
                  </a:lnTo>
                  <a:lnTo>
                    <a:pt x="6670" y="86"/>
                  </a:lnTo>
                  <a:lnTo>
                    <a:pt x="6635" y="91"/>
                  </a:lnTo>
                  <a:lnTo>
                    <a:pt x="6601" y="96"/>
                  </a:lnTo>
                  <a:lnTo>
                    <a:pt x="6565" y="100"/>
                  </a:lnTo>
                  <a:lnTo>
                    <a:pt x="6532" y="104"/>
                  </a:lnTo>
                  <a:lnTo>
                    <a:pt x="6497" y="109"/>
                  </a:lnTo>
                  <a:lnTo>
                    <a:pt x="6463" y="114"/>
                  </a:lnTo>
                  <a:lnTo>
                    <a:pt x="6428" y="118"/>
                  </a:lnTo>
                  <a:lnTo>
                    <a:pt x="6394" y="123"/>
                  </a:lnTo>
                  <a:lnTo>
                    <a:pt x="6359" y="128"/>
                  </a:lnTo>
                  <a:lnTo>
                    <a:pt x="6325" y="133"/>
                  </a:lnTo>
                  <a:lnTo>
                    <a:pt x="6291" y="138"/>
                  </a:lnTo>
                  <a:lnTo>
                    <a:pt x="6257" y="144"/>
                  </a:lnTo>
                  <a:lnTo>
                    <a:pt x="6222" y="149"/>
                  </a:lnTo>
                  <a:lnTo>
                    <a:pt x="6188" y="154"/>
                  </a:lnTo>
                  <a:lnTo>
                    <a:pt x="6154" y="161"/>
                  </a:lnTo>
                  <a:lnTo>
                    <a:pt x="6120" y="166"/>
                  </a:lnTo>
                  <a:lnTo>
                    <a:pt x="6085" y="172"/>
                  </a:lnTo>
                  <a:lnTo>
                    <a:pt x="6051" y="178"/>
                  </a:lnTo>
                  <a:lnTo>
                    <a:pt x="6017" y="184"/>
                  </a:lnTo>
                  <a:lnTo>
                    <a:pt x="5983" y="190"/>
                  </a:lnTo>
                  <a:lnTo>
                    <a:pt x="5948" y="196"/>
                  </a:lnTo>
                  <a:lnTo>
                    <a:pt x="5914" y="203"/>
                  </a:lnTo>
                  <a:lnTo>
                    <a:pt x="5880" y="209"/>
                  </a:lnTo>
                  <a:lnTo>
                    <a:pt x="5846" y="215"/>
                  </a:lnTo>
                  <a:lnTo>
                    <a:pt x="5812" y="222"/>
                  </a:lnTo>
                  <a:lnTo>
                    <a:pt x="5778" y="229"/>
                  </a:lnTo>
                  <a:lnTo>
                    <a:pt x="5744" y="236"/>
                  </a:lnTo>
                  <a:lnTo>
                    <a:pt x="5710" y="243"/>
                  </a:lnTo>
                  <a:lnTo>
                    <a:pt x="5676" y="250"/>
                  </a:lnTo>
                  <a:lnTo>
                    <a:pt x="5643" y="257"/>
                  </a:lnTo>
                  <a:lnTo>
                    <a:pt x="5608" y="264"/>
                  </a:lnTo>
                  <a:lnTo>
                    <a:pt x="5575" y="271"/>
                  </a:lnTo>
                  <a:lnTo>
                    <a:pt x="5541" y="278"/>
                  </a:lnTo>
                  <a:lnTo>
                    <a:pt x="5507" y="286"/>
                  </a:lnTo>
                  <a:lnTo>
                    <a:pt x="5474" y="293"/>
                  </a:lnTo>
                  <a:lnTo>
                    <a:pt x="5439" y="302"/>
                  </a:lnTo>
                  <a:lnTo>
                    <a:pt x="5407" y="309"/>
                  </a:lnTo>
                  <a:lnTo>
                    <a:pt x="5372" y="317"/>
                  </a:lnTo>
                  <a:lnTo>
                    <a:pt x="5339" y="325"/>
                  </a:lnTo>
                  <a:lnTo>
                    <a:pt x="5305" y="333"/>
                  </a:lnTo>
                  <a:lnTo>
                    <a:pt x="5272" y="341"/>
                  </a:lnTo>
                  <a:lnTo>
                    <a:pt x="5238" y="349"/>
                  </a:lnTo>
                  <a:lnTo>
                    <a:pt x="5204" y="357"/>
                  </a:lnTo>
                  <a:lnTo>
                    <a:pt x="5170" y="367"/>
                  </a:lnTo>
                  <a:lnTo>
                    <a:pt x="5138" y="376"/>
                  </a:lnTo>
                  <a:lnTo>
                    <a:pt x="5103" y="384"/>
                  </a:lnTo>
                  <a:lnTo>
                    <a:pt x="5070" y="393"/>
                  </a:lnTo>
                  <a:lnTo>
                    <a:pt x="5037" y="401"/>
                  </a:lnTo>
                  <a:lnTo>
                    <a:pt x="5004" y="410"/>
                  </a:lnTo>
                  <a:lnTo>
                    <a:pt x="4970" y="419"/>
                  </a:lnTo>
                  <a:lnTo>
                    <a:pt x="4937" y="428"/>
                  </a:lnTo>
                  <a:lnTo>
                    <a:pt x="4903" y="438"/>
                  </a:lnTo>
                  <a:lnTo>
                    <a:pt x="4870" y="447"/>
                  </a:lnTo>
                  <a:lnTo>
                    <a:pt x="4837" y="456"/>
                  </a:lnTo>
                  <a:lnTo>
                    <a:pt x="4804" y="466"/>
                  </a:lnTo>
                  <a:lnTo>
                    <a:pt x="4771" y="476"/>
                  </a:lnTo>
                  <a:lnTo>
                    <a:pt x="4737" y="485"/>
                  </a:lnTo>
                  <a:lnTo>
                    <a:pt x="4705" y="495"/>
                  </a:lnTo>
                  <a:lnTo>
                    <a:pt x="4671" y="505"/>
                  </a:lnTo>
                  <a:lnTo>
                    <a:pt x="4639" y="516"/>
                  </a:lnTo>
                  <a:lnTo>
                    <a:pt x="4605" y="525"/>
                  </a:lnTo>
                  <a:lnTo>
                    <a:pt x="4573" y="535"/>
                  </a:lnTo>
                  <a:lnTo>
                    <a:pt x="4539" y="545"/>
                  </a:lnTo>
                  <a:lnTo>
                    <a:pt x="4507" y="555"/>
                  </a:lnTo>
                  <a:lnTo>
                    <a:pt x="4474" y="566"/>
                  </a:lnTo>
                  <a:lnTo>
                    <a:pt x="4441" y="577"/>
                  </a:lnTo>
                  <a:lnTo>
                    <a:pt x="4407" y="588"/>
                  </a:lnTo>
                  <a:lnTo>
                    <a:pt x="4375" y="598"/>
                  </a:lnTo>
                  <a:lnTo>
                    <a:pt x="4343" y="609"/>
                  </a:lnTo>
                  <a:lnTo>
                    <a:pt x="4310" y="620"/>
                  </a:lnTo>
                  <a:lnTo>
                    <a:pt x="4277" y="631"/>
                  </a:lnTo>
                  <a:lnTo>
                    <a:pt x="4245" y="643"/>
                  </a:lnTo>
                  <a:lnTo>
                    <a:pt x="4212" y="654"/>
                  </a:lnTo>
                  <a:lnTo>
                    <a:pt x="4179" y="665"/>
                  </a:lnTo>
                  <a:lnTo>
                    <a:pt x="4147" y="676"/>
                  </a:lnTo>
                  <a:lnTo>
                    <a:pt x="4114" y="687"/>
                  </a:lnTo>
                  <a:lnTo>
                    <a:pt x="4082" y="699"/>
                  </a:lnTo>
                  <a:lnTo>
                    <a:pt x="4049" y="712"/>
                  </a:lnTo>
                  <a:lnTo>
                    <a:pt x="4017" y="723"/>
                  </a:lnTo>
                  <a:lnTo>
                    <a:pt x="3984" y="735"/>
                  </a:lnTo>
                  <a:lnTo>
                    <a:pt x="3952" y="747"/>
                  </a:lnTo>
                  <a:lnTo>
                    <a:pt x="3921" y="759"/>
                  </a:lnTo>
                  <a:lnTo>
                    <a:pt x="3888" y="771"/>
                  </a:lnTo>
                  <a:lnTo>
                    <a:pt x="3856" y="784"/>
                  </a:lnTo>
                  <a:lnTo>
                    <a:pt x="3823" y="796"/>
                  </a:lnTo>
                  <a:lnTo>
                    <a:pt x="3791" y="808"/>
                  </a:lnTo>
                  <a:lnTo>
                    <a:pt x="3759" y="821"/>
                  </a:lnTo>
                  <a:lnTo>
                    <a:pt x="3727" y="833"/>
                  </a:lnTo>
                  <a:lnTo>
                    <a:pt x="3695" y="846"/>
                  </a:lnTo>
                  <a:lnTo>
                    <a:pt x="3663" y="859"/>
                  </a:lnTo>
                  <a:lnTo>
                    <a:pt x="3630" y="872"/>
                  </a:lnTo>
                  <a:lnTo>
                    <a:pt x="3599" y="885"/>
                  </a:lnTo>
                  <a:lnTo>
                    <a:pt x="3567" y="898"/>
                  </a:lnTo>
                  <a:lnTo>
                    <a:pt x="3535" y="911"/>
                  </a:lnTo>
                  <a:lnTo>
                    <a:pt x="3504" y="925"/>
                  </a:lnTo>
                  <a:lnTo>
                    <a:pt x="3471" y="938"/>
                  </a:lnTo>
                  <a:lnTo>
                    <a:pt x="3440" y="951"/>
                  </a:lnTo>
                  <a:lnTo>
                    <a:pt x="3407" y="964"/>
                  </a:lnTo>
                  <a:lnTo>
                    <a:pt x="3377" y="978"/>
                  </a:lnTo>
                  <a:lnTo>
                    <a:pt x="3344" y="993"/>
                  </a:lnTo>
                  <a:lnTo>
                    <a:pt x="3313" y="1006"/>
                  </a:lnTo>
                  <a:lnTo>
                    <a:pt x="3282" y="1020"/>
                  </a:lnTo>
                  <a:lnTo>
                    <a:pt x="3250" y="1034"/>
                  </a:lnTo>
                  <a:lnTo>
                    <a:pt x="3219" y="1048"/>
                  </a:lnTo>
                  <a:lnTo>
                    <a:pt x="3187" y="1063"/>
                  </a:lnTo>
                  <a:lnTo>
                    <a:pt x="3156" y="1077"/>
                  </a:lnTo>
                  <a:lnTo>
                    <a:pt x="3124" y="1091"/>
                  </a:lnTo>
                  <a:lnTo>
                    <a:pt x="3094" y="1105"/>
                  </a:lnTo>
                  <a:lnTo>
                    <a:pt x="3062" y="1120"/>
                  </a:lnTo>
                  <a:lnTo>
                    <a:pt x="3031" y="1135"/>
                  </a:lnTo>
                  <a:lnTo>
                    <a:pt x="3000" y="1149"/>
                  </a:lnTo>
                  <a:lnTo>
                    <a:pt x="2969" y="1165"/>
                  </a:lnTo>
                  <a:lnTo>
                    <a:pt x="2938" y="1179"/>
                  </a:lnTo>
                  <a:lnTo>
                    <a:pt x="2907" y="1194"/>
                  </a:lnTo>
                  <a:lnTo>
                    <a:pt x="2876" y="1210"/>
                  </a:lnTo>
                  <a:lnTo>
                    <a:pt x="2844" y="1225"/>
                  </a:lnTo>
                  <a:lnTo>
                    <a:pt x="2814" y="1240"/>
                  </a:lnTo>
                  <a:lnTo>
                    <a:pt x="2782" y="1255"/>
                  </a:lnTo>
                  <a:lnTo>
                    <a:pt x="2752" y="1271"/>
                  </a:lnTo>
                  <a:lnTo>
                    <a:pt x="2722" y="1286"/>
                  </a:lnTo>
                  <a:lnTo>
                    <a:pt x="2690" y="1302"/>
                  </a:lnTo>
                  <a:lnTo>
                    <a:pt x="2660" y="1318"/>
                  </a:lnTo>
                  <a:lnTo>
                    <a:pt x="2629" y="1333"/>
                  </a:lnTo>
                  <a:lnTo>
                    <a:pt x="2599" y="1350"/>
                  </a:lnTo>
                  <a:lnTo>
                    <a:pt x="2567" y="1366"/>
                  </a:lnTo>
                  <a:lnTo>
                    <a:pt x="2538" y="1381"/>
                  </a:lnTo>
                  <a:lnTo>
                    <a:pt x="2507" y="1398"/>
                  </a:lnTo>
                  <a:lnTo>
                    <a:pt x="2476" y="1414"/>
                  </a:lnTo>
                  <a:lnTo>
                    <a:pt x="2447" y="1430"/>
                  </a:lnTo>
                  <a:lnTo>
                    <a:pt x="2416" y="1447"/>
                  </a:lnTo>
                  <a:lnTo>
                    <a:pt x="2386" y="1463"/>
                  </a:lnTo>
                  <a:lnTo>
                    <a:pt x="2355" y="1480"/>
                  </a:lnTo>
                  <a:lnTo>
                    <a:pt x="2325" y="1497"/>
                  </a:lnTo>
                  <a:lnTo>
                    <a:pt x="2295" y="1514"/>
                  </a:lnTo>
                  <a:lnTo>
                    <a:pt x="2265" y="1531"/>
                  </a:lnTo>
                  <a:lnTo>
                    <a:pt x="2235" y="1548"/>
                  </a:lnTo>
                  <a:lnTo>
                    <a:pt x="2205" y="1565"/>
                  </a:lnTo>
                  <a:lnTo>
                    <a:pt x="2175" y="1582"/>
                  </a:lnTo>
                  <a:lnTo>
                    <a:pt x="2145" y="1599"/>
                  </a:lnTo>
                  <a:lnTo>
                    <a:pt x="2115" y="1617"/>
                  </a:lnTo>
                  <a:lnTo>
                    <a:pt x="2086" y="1634"/>
                  </a:lnTo>
                  <a:lnTo>
                    <a:pt x="2056" y="1651"/>
                  </a:lnTo>
                  <a:lnTo>
                    <a:pt x="2026" y="1669"/>
                  </a:lnTo>
                  <a:lnTo>
                    <a:pt x="1996" y="1687"/>
                  </a:lnTo>
                  <a:lnTo>
                    <a:pt x="1967" y="1705"/>
                  </a:lnTo>
                  <a:lnTo>
                    <a:pt x="1937" y="1723"/>
                  </a:lnTo>
                  <a:lnTo>
                    <a:pt x="1908" y="1740"/>
                  </a:lnTo>
                  <a:lnTo>
                    <a:pt x="1879" y="1759"/>
                  </a:lnTo>
                  <a:lnTo>
                    <a:pt x="1849" y="1777"/>
                  </a:lnTo>
                  <a:lnTo>
                    <a:pt x="1820" y="1795"/>
                  </a:lnTo>
                  <a:lnTo>
                    <a:pt x="1790" y="1813"/>
                  </a:lnTo>
                  <a:lnTo>
                    <a:pt x="1761" y="1832"/>
                  </a:lnTo>
                  <a:lnTo>
                    <a:pt x="1732" y="1850"/>
                  </a:lnTo>
                  <a:lnTo>
                    <a:pt x="1703" y="1869"/>
                  </a:lnTo>
                  <a:lnTo>
                    <a:pt x="1674" y="1887"/>
                  </a:lnTo>
                  <a:lnTo>
                    <a:pt x="1644" y="1907"/>
                  </a:lnTo>
                  <a:lnTo>
                    <a:pt x="1616" y="1925"/>
                  </a:lnTo>
                  <a:lnTo>
                    <a:pt x="1586" y="1943"/>
                  </a:lnTo>
                  <a:lnTo>
                    <a:pt x="1558" y="1964"/>
                  </a:lnTo>
                  <a:lnTo>
                    <a:pt x="1530" y="1982"/>
                  </a:lnTo>
                  <a:lnTo>
                    <a:pt x="1500" y="2001"/>
                  </a:lnTo>
                  <a:lnTo>
                    <a:pt x="1471" y="2020"/>
                  </a:lnTo>
                  <a:lnTo>
                    <a:pt x="1443" y="2041"/>
                  </a:lnTo>
                  <a:lnTo>
                    <a:pt x="1414" y="2060"/>
                  </a:lnTo>
                  <a:lnTo>
                    <a:pt x="1386" y="2079"/>
                  </a:lnTo>
                  <a:lnTo>
                    <a:pt x="1357" y="2098"/>
                  </a:lnTo>
                  <a:lnTo>
                    <a:pt x="1329" y="2118"/>
                  </a:lnTo>
                  <a:lnTo>
                    <a:pt x="1300" y="2138"/>
                  </a:lnTo>
                  <a:lnTo>
                    <a:pt x="1272" y="2158"/>
                  </a:lnTo>
                  <a:lnTo>
                    <a:pt x="1244" y="2179"/>
                  </a:lnTo>
                  <a:lnTo>
                    <a:pt x="1215" y="2198"/>
                  </a:lnTo>
                  <a:lnTo>
                    <a:pt x="1187" y="2218"/>
                  </a:lnTo>
                  <a:lnTo>
                    <a:pt x="1159" y="2239"/>
                  </a:lnTo>
                  <a:lnTo>
                    <a:pt x="1131" y="2259"/>
                  </a:lnTo>
                  <a:lnTo>
                    <a:pt x="1103" y="2279"/>
                  </a:lnTo>
                  <a:lnTo>
                    <a:pt x="1075" y="2299"/>
                  </a:lnTo>
                  <a:lnTo>
                    <a:pt x="1047" y="2321"/>
                  </a:lnTo>
                  <a:lnTo>
                    <a:pt x="1019" y="2341"/>
                  </a:lnTo>
                  <a:lnTo>
                    <a:pt x="992" y="2362"/>
                  </a:lnTo>
                  <a:lnTo>
                    <a:pt x="964" y="2383"/>
                  </a:lnTo>
                  <a:lnTo>
                    <a:pt x="936" y="2404"/>
                  </a:lnTo>
                  <a:lnTo>
                    <a:pt x="909" y="2424"/>
                  </a:lnTo>
                  <a:lnTo>
                    <a:pt x="881" y="2445"/>
                  </a:lnTo>
                  <a:lnTo>
                    <a:pt x="854" y="2467"/>
                  </a:lnTo>
                  <a:lnTo>
                    <a:pt x="826" y="2488"/>
                  </a:lnTo>
                  <a:lnTo>
                    <a:pt x="799" y="2509"/>
                  </a:lnTo>
                  <a:lnTo>
                    <a:pt x="771" y="2531"/>
                  </a:lnTo>
                  <a:lnTo>
                    <a:pt x="745" y="2552"/>
                  </a:lnTo>
                  <a:lnTo>
                    <a:pt x="717" y="2573"/>
                  </a:lnTo>
                  <a:lnTo>
                    <a:pt x="690" y="2596"/>
                  </a:lnTo>
                  <a:lnTo>
                    <a:pt x="663" y="2617"/>
                  </a:lnTo>
                  <a:lnTo>
                    <a:pt x="636" y="2639"/>
                  </a:lnTo>
                  <a:lnTo>
                    <a:pt x="609" y="2661"/>
                  </a:lnTo>
                  <a:lnTo>
                    <a:pt x="582" y="2683"/>
                  </a:lnTo>
                  <a:lnTo>
                    <a:pt x="556" y="2705"/>
                  </a:lnTo>
                  <a:lnTo>
                    <a:pt x="528" y="2728"/>
                  </a:lnTo>
                  <a:lnTo>
                    <a:pt x="501" y="2750"/>
                  </a:lnTo>
                  <a:lnTo>
                    <a:pt x="475" y="2772"/>
                  </a:lnTo>
                  <a:lnTo>
                    <a:pt x="448" y="2795"/>
                  </a:lnTo>
                  <a:lnTo>
                    <a:pt x="422" y="2817"/>
                  </a:lnTo>
                  <a:lnTo>
                    <a:pt x="396" y="2839"/>
                  </a:lnTo>
                  <a:lnTo>
                    <a:pt x="368" y="2863"/>
                  </a:lnTo>
                  <a:lnTo>
                    <a:pt x="343" y="2885"/>
                  </a:lnTo>
                  <a:lnTo>
                    <a:pt x="316" y="2908"/>
                  </a:lnTo>
                  <a:lnTo>
                    <a:pt x="290" y="2930"/>
                  </a:lnTo>
                  <a:lnTo>
                    <a:pt x="264" y="2954"/>
                  </a:lnTo>
                  <a:lnTo>
                    <a:pt x="238" y="2977"/>
                  </a:lnTo>
                  <a:lnTo>
                    <a:pt x="212" y="3000"/>
                  </a:lnTo>
                  <a:lnTo>
                    <a:pt x="186" y="3024"/>
                  </a:lnTo>
                  <a:lnTo>
                    <a:pt x="160" y="3047"/>
                  </a:lnTo>
                  <a:lnTo>
                    <a:pt x="134" y="3071"/>
                  </a:lnTo>
                  <a:lnTo>
                    <a:pt x="109" y="3094"/>
                  </a:lnTo>
                  <a:lnTo>
                    <a:pt x="82" y="3117"/>
                  </a:lnTo>
                  <a:lnTo>
                    <a:pt x="57" y="3142"/>
                  </a:lnTo>
                  <a:lnTo>
                    <a:pt x="31" y="3165"/>
                  </a:lnTo>
                  <a:lnTo>
                    <a:pt x="294" y="3374"/>
                  </a:lnTo>
                  <a:lnTo>
                    <a:pt x="0" y="3204"/>
                  </a:lnTo>
                  <a:close/>
                </a:path>
              </a:pathLst>
            </a:custGeom>
            <a:solidFill>
              <a:srgbClr val="3399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27"/>
            <p:cNvSpPr>
              <a:spLocks/>
            </p:cNvSpPr>
            <p:nvPr/>
          </p:nvSpPr>
          <p:spPr bwMode="auto">
            <a:xfrm>
              <a:off x="955" y="1070"/>
              <a:ext cx="510" cy="860"/>
            </a:xfrm>
            <a:custGeom>
              <a:avLst/>
              <a:gdLst/>
              <a:ahLst/>
              <a:cxnLst>
                <a:cxn ang="0">
                  <a:pos x="7655" y="0"/>
                </a:cxn>
                <a:cxn ang="0">
                  <a:pos x="7361" y="0"/>
                </a:cxn>
                <a:cxn ang="0">
                  <a:pos x="0" y="12727"/>
                </a:cxn>
                <a:cxn ang="0">
                  <a:pos x="294" y="12897"/>
                </a:cxn>
                <a:cxn ang="0">
                  <a:pos x="7655" y="170"/>
                </a:cxn>
                <a:cxn ang="0">
                  <a:pos x="7655" y="0"/>
                </a:cxn>
              </a:cxnLst>
              <a:rect l="0" t="0" r="r" b="b"/>
              <a:pathLst>
                <a:path w="7655" h="12897">
                  <a:moveTo>
                    <a:pt x="7655" y="0"/>
                  </a:moveTo>
                  <a:lnTo>
                    <a:pt x="7361" y="0"/>
                  </a:lnTo>
                  <a:lnTo>
                    <a:pt x="0" y="12727"/>
                  </a:lnTo>
                  <a:lnTo>
                    <a:pt x="294" y="12897"/>
                  </a:lnTo>
                  <a:lnTo>
                    <a:pt x="7655" y="170"/>
                  </a:lnTo>
                  <a:lnTo>
                    <a:pt x="7655" y="0"/>
                  </a:lnTo>
                  <a:close/>
                </a:path>
              </a:pathLst>
            </a:custGeom>
            <a:solidFill>
              <a:srgbClr val="3399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3399FF"/>
                </a:solidFill>
              </a:endParaRPr>
            </a:p>
          </p:txBody>
        </p:sp>
        <p:sp>
          <p:nvSpPr>
            <p:cNvPr id="92" name="Freeform 28"/>
            <p:cNvSpPr>
              <a:spLocks/>
            </p:cNvSpPr>
            <p:nvPr/>
          </p:nvSpPr>
          <p:spPr bwMode="auto">
            <a:xfrm>
              <a:off x="1446" y="1070"/>
              <a:ext cx="544" cy="921"/>
            </a:xfrm>
            <a:custGeom>
              <a:avLst/>
              <a:gdLst/>
              <a:ahLst/>
              <a:cxnLst>
                <a:cxn ang="0">
                  <a:pos x="8166" y="13639"/>
                </a:cxn>
                <a:cxn ang="0">
                  <a:pos x="294" y="0"/>
                </a:cxn>
                <a:cxn ang="0">
                  <a:pos x="0" y="170"/>
                </a:cxn>
                <a:cxn ang="0">
                  <a:pos x="7873" y="13808"/>
                </a:cxn>
                <a:cxn ang="0">
                  <a:pos x="8166" y="13639"/>
                </a:cxn>
              </a:cxnLst>
              <a:rect l="0" t="0" r="r" b="b"/>
              <a:pathLst>
                <a:path w="8166" h="13808">
                  <a:moveTo>
                    <a:pt x="8166" y="13639"/>
                  </a:moveTo>
                  <a:lnTo>
                    <a:pt x="294" y="0"/>
                  </a:lnTo>
                  <a:lnTo>
                    <a:pt x="0" y="170"/>
                  </a:lnTo>
                  <a:lnTo>
                    <a:pt x="7873" y="13808"/>
                  </a:lnTo>
                  <a:lnTo>
                    <a:pt x="8166" y="13639"/>
                  </a:lnTo>
                  <a:close/>
                </a:path>
              </a:pathLst>
            </a:custGeom>
            <a:solidFill>
              <a:srgbClr val="3399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29"/>
            <p:cNvSpPr>
              <a:spLocks/>
            </p:cNvSpPr>
            <p:nvPr/>
          </p:nvSpPr>
          <p:spPr bwMode="auto">
            <a:xfrm>
              <a:off x="1939" y="1978"/>
              <a:ext cx="48" cy="41"/>
            </a:xfrm>
            <a:custGeom>
              <a:avLst/>
              <a:gdLst/>
              <a:ahLst/>
              <a:cxnLst>
                <a:cxn ang="0">
                  <a:pos x="187" y="325"/>
                </a:cxn>
                <a:cxn ang="0">
                  <a:pos x="179" y="613"/>
                </a:cxn>
                <a:cxn ang="0">
                  <a:pos x="729" y="294"/>
                </a:cxn>
                <a:cxn ang="0">
                  <a:pos x="560" y="0"/>
                </a:cxn>
                <a:cxn ang="0">
                  <a:pos x="8" y="319"/>
                </a:cxn>
                <a:cxn ang="0">
                  <a:pos x="0" y="608"/>
                </a:cxn>
                <a:cxn ang="0">
                  <a:pos x="187" y="325"/>
                </a:cxn>
              </a:cxnLst>
              <a:rect l="0" t="0" r="r" b="b"/>
              <a:pathLst>
                <a:path w="729" h="613">
                  <a:moveTo>
                    <a:pt x="187" y="325"/>
                  </a:moveTo>
                  <a:lnTo>
                    <a:pt x="179" y="613"/>
                  </a:lnTo>
                  <a:lnTo>
                    <a:pt x="729" y="294"/>
                  </a:lnTo>
                  <a:lnTo>
                    <a:pt x="560" y="0"/>
                  </a:lnTo>
                  <a:lnTo>
                    <a:pt x="8" y="319"/>
                  </a:lnTo>
                  <a:lnTo>
                    <a:pt x="0" y="608"/>
                  </a:lnTo>
                  <a:lnTo>
                    <a:pt x="187" y="325"/>
                  </a:lnTo>
                  <a:close/>
                </a:path>
              </a:pathLst>
            </a:custGeom>
            <a:solidFill>
              <a:srgbClr val="3399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30"/>
            <p:cNvSpPr>
              <a:spLocks/>
            </p:cNvSpPr>
            <p:nvPr/>
          </p:nvSpPr>
          <p:spPr bwMode="auto">
            <a:xfrm>
              <a:off x="1924" y="1999"/>
              <a:ext cx="15" cy="19"/>
            </a:xfrm>
            <a:custGeom>
              <a:avLst/>
              <a:gdLst/>
              <a:ahLst/>
              <a:cxnLst>
                <a:cxn ang="0">
                  <a:pos x="237" y="0"/>
                </a:cxn>
                <a:cxn ang="0">
                  <a:pos x="0" y="138"/>
                </a:cxn>
                <a:cxn ang="0">
                  <a:pos x="229" y="289"/>
                </a:cxn>
                <a:cxn ang="0">
                  <a:pos x="237" y="0"/>
                </a:cxn>
              </a:cxnLst>
              <a:rect l="0" t="0" r="r" b="b"/>
              <a:pathLst>
                <a:path w="237" h="289">
                  <a:moveTo>
                    <a:pt x="237" y="0"/>
                  </a:moveTo>
                  <a:lnTo>
                    <a:pt x="0" y="138"/>
                  </a:lnTo>
                  <a:lnTo>
                    <a:pt x="229" y="289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3399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31"/>
            <p:cNvSpPr>
              <a:spLocks/>
            </p:cNvSpPr>
            <p:nvPr/>
          </p:nvSpPr>
          <p:spPr bwMode="auto">
            <a:xfrm>
              <a:off x="1939" y="1999"/>
              <a:ext cx="97" cy="72"/>
            </a:xfrm>
            <a:custGeom>
              <a:avLst/>
              <a:gdLst/>
              <a:ahLst/>
              <a:cxnLst>
                <a:cxn ang="0">
                  <a:pos x="1113" y="936"/>
                </a:cxn>
                <a:cxn ang="0">
                  <a:pos x="1376" y="784"/>
                </a:cxn>
                <a:cxn ang="0">
                  <a:pos x="187" y="0"/>
                </a:cxn>
                <a:cxn ang="0">
                  <a:pos x="0" y="283"/>
                </a:cxn>
                <a:cxn ang="0">
                  <a:pos x="1189" y="1068"/>
                </a:cxn>
                <a:cxn ang="0">
                  <a:pos x="1452" y="916"/>
                </a:cxn>
                <a:cxn ang="0">
                  <a:pos x="1113" y="936"/>
                </a:cxn>
              </a:cxnLst>
              <a:rect l="0" t="0" r="r" b="b"/>
              <a:pathLst>
                <a:path w="1452" h="1068">
                  <a:moveTo>
                    <a:pt x="1113" y="936"/>
                  </a:moveTo>
                  <a:lnTo>
                    <a:pt x="1376" y="784"/>
                  </a:lnTo>
                  <a:lnTo>
                    <a:pt x="187" y="0"/>
                  </a:lnTo>
                  <a:lnTo>
                    <a:pt x="0" y="283"/>
                  </a:lnTo>
                  <a:lnTo>
                    <a:pt x="1189" y="1068"/>
                  </a:lnTo>
                  <a:lnTo>
                    <a:pt x="1452" y="916"/>
                  </a:lnTo>
                  <a:lnTo>
                    <a:pt x="1113" y="936"/>
                  </a:lnTo>
                  <a:close/>
                </a:path>
              </a:pathLst>
            </a:custGeom>
            <a:solidFill>
              <a:srgbClr val="3399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32"/>
            <p:cNvSpPr>
              <a:spLocks/>
            </p:cNvSpPr>
            <p:nvPr/>
          </p:nvSpPr>
          <p:spPr bwMode="auto">
            <a:xfrm>
              <a:off x="2018" y="2060"/>
              <a:ext cx="19" cy="23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283" y="339"/>
                </a:cxn>
                <a:cxn ang="0">
                  <a:pos x="263" y="0"/>
                </a:cxn>
                <a:cxn ang="0">
                  <a:pos x="0" y="152"/>
                </a:cxn>
              </a:cxnLst>
              <a:rect l="0" t="0" r="r" b="b"/>
              <a:pathLst>
                <a:path w="283" h="339">
                  <a:moveTo>
                    <a:pt x="0" y="152"/>
                  </a:moveTo>
                  <a:lnTo>
                    <a:pt x="283" y="339"/>
                  </a:lnTo>
                  <a:lnTo>
                    <a:pt x="263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3399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33"/>
            <p:cNvSpPr>
              <a:spLocks/>
            </p:cNvSpPr>
            <p:nvPr/>
          </p:nvSpPr>
          <p:spPr bwMode="auto">
            <a:xfrm>
              <a:off x="2007" y="1956"/>
              <a:ext cx="29" cy="106"/>
            </a:xfrm>
            <a:custGeom>
              <a:avLst/>
              <a:gdLst/>
              <a:ahLst/>
              <a:cxnLst>
                <a:cxn ang="0">
                  <a:pos x="253" y="294"/>
                </a:cxn>
                <a:cxn ang="0">
                  <a:pos x="0" y="157"/>
                </a:cxn>
                <a:cxn ang="0">
                  <a:pos x="85" y="1579"/>
                </a:cxn>
                <a:cxn ang="0">
                  <a:pos x="424" y="1559"/>
                </a:cxn>
                <a:cxn ang="0">
                  <a:pos x="339" y="137"/>
                </a:cxn>
                <a:cxn ang="0">
                  <a:pos x="84" y="0"/>
                </a:cxn>
                <a:cxn ang="0">
                  <a:pos x="253" y="294"/>
                </a:cxn>
              </a:cxnLst>
              <a:rect l="0" t="0" r="r" b="b"/>
              <a:pathLst>
                <a:path w="424" h="1579">
                  <a:moveTo>
                    <a:pt x="253" y="294"/>
                  </a:moveTo>
                  <a:lnTo>
                    <a:pt x="0" y="157"/>
                  </a:lnTo>
                  <a:lnTo>
                    <a:pt x="85" y="1579"/>
                  </a:lnTo>
                  <a:lnTo>
                    <a:pt x="424" y="1559"/>
                  </a:lnTo>
                  <a:lnTo>
                    <a:pt x="339" y="137"/>
                  </a:lnTo>
                  <a:lnTo>
                    <a:pt x="84" y="0"/>
                  </a:lnTo>
                  <a:lnTo>
                    <a:pt x="253" y="294"/>
                  </a:lnTo>
                  <a:close/>
                </a:path>
              </a:pathLst>
            </a:custGeom>
            <a:solidFill>
              <a:srgbClr val="3399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34"/>
            <p:cNvSpPr>
              <a:spLocks/>
            </p:cNvSpPr>
            <p:nvPr/>
          </p:nvSpPr>
          <p:spPr bwMode="auto">
            <a:xfrm>
              <a:off x="2013" y="1947"/>
              <a:ext cx="17" cy="19"/>
            </a:xfrm>
            <a:custGeom>
              <a:avLst/>
              <a:gdLst/>
              <a:ahLst/>
              <a:cxnLst>
                <a:cxn ang="0">
                  <a:pos x="255" y="274"/>
                </a:cxn>
                <a:cxn ang="0">
                  <a:pos x="238" y="0"/>
                </a:cxn>
                <a:cxn ang="0">
                  <a:pos x="0" y="137"/>
                </a:cxn>
                <a:cxn ang="0">
                  <a:pos x="255" y="274"/>
                </a:cxn>
              </a:cxnLst>
              <a:rect l="0" t="0" r="r" b="b"/>
              <a:pathLst>
                <a:path w="255" h="274">
                  <a:moveTo>
                    <a:pt x="255" y="274"/>
                  </a:moveTo>
                  <a:lnTo>
                    <a:pt x="238" y="0"/>
                  </a:lnTo>
                  <a:lnTo>
                    <a:pt x="0" y="137"/>
                  </a:lnTo>
                  <a:lnTo>
                    <a:pt x="255" y="274"/>
                  </a:lnTo>
                  <a:close/>
                </a:path>
              </a:pathLst>
            </a:custGeom>
            <a:solidFill>
              <a:srgbClr val="3399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35"/>
            <p:cNvSpPr>
              <a:spLocks/>
            </p:cNvSpPr>
            <p:nvPr/>
          </p:nvSpPr>
          <p:spPr bwMode="auto">
            <a:xfrm>
              <a:off x="1976" y="1956"/>
              <a:ext cx="48" cy="41"/>
            </a:xfrm>
            <a:custGeom>
              <a:avLst/>
              <a:gdLst/>
              <a:ahLst/>
              <a:cxnLst>
                <a:cxn ang="0">
                  <a:pos x="85" y="465"/>
                </a:cxn>
                <a:cxn ang="0">
                  <a:pos x="169" y="612"/>
                </a:cxn>
                <a:cxn ang="0">
                  <a:pos x="721" y="294"/>
                </a:cxn>
                <a:cxn ang="0">
                  <a:pos x="552" y="0"/>
                </a:cxn>
                <a:cxn ang="0">
                  <a:pos x="0" y="318"/>
                </a:cxn>
                <a:cxn ang="0">
                  <a:pos x="85" y="465"/>
                </a:cxn>
              </a:cxnLst>
              <a:rect l="0" t="0" r="r" b="b"/>
              <a:pathLst>
                <a:path w="721" h="612">
                  <a:moveTo>
                    <a:pt x="85" y="465"/>
                  </a:moveTo>
                  <a:lnTo>
                    <a:pt x="169" y="612"/>
                  </a:lnTo>
                  <a:lnTo>
                    <a:pt x="721" y="294"/>
                  </a:lnTo>
                  <a:lnTo>
                    <a:pt x="552" y="0"/>
                  </a:lnTo>
                  <a:lnTo>
                    <a:pt x="0" y="318"/>
                  </a:lnTo>
                  <a:lnTo>
                    <a:pt x="85" y="465"/>
                  </a:lnTo>
                  <a:close/>
                </a:path>
              </a:pathLst>
            </a:custGeom>
            <a:solidFill>
              <a:srgbClr val="3399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1721316" y="2385991"/>
            <a:ext cx="721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661A6"/>
                </a:solidFill>
                <a:latin typeface="+mn-lt"/>
              </a:rPr>
              <a:t>1</a:t>
            </a:r>
            <a:endParaRPr lang="ru-RU" sz="2400" b="1" dirty="0">
              <a:solidFill>
                <a:srgbClr val="3661A6"/>
              </a:solidFill>
              <a:latin typeface="+mn-lt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928938" y="4805341"/>
            <a:ext cx="721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399FF"/>
                </a:solidFill>
                <a:latin typeface="+mn-lt"/>
              </a:rPr>
              <a:t>2</a:t>
            </a:r>
            <a:endParaRPr lang="ru-RU" sz="2400" b="1" dirty="0">
              <a:solidFill>
                <a:srgbClr val="3399FF"/>
              </a:solidFill>
              <a:latin typeface="+mn-lt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95288" y="4805341"/>
            <a:ext cx="721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3CCFF"/>
                </a:solidFill>
                <a:latin typeface="+mn-lt"/>
              </a:rPr>
              <a:t>3</a:t>
            </a:r>
            <a:endParaRPr lang="ru-RU" sz="2400" b="1" dirty="0">
              <a:solidFill>
                <a:srgbClr val="33CCFF"/>
              </a:solidFill>
              <a:latin typeface="+mn-lt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344363" y="3953301"/>
            <a:ext cx="1470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СИСТЕМА</a:t>
            </a:r>
          </a:p>
        </p:txBody>
      </p:sp>
      <p:sp>
        <p:nvSpPr>
          <p:cNvPr id="106" name="TextBox 105"/>
          <p:cNvSpPr txBox="1"/>
          <p:nvPr/>
        </p:nvSpPr>
        <p:spPr>
          <a:xfrm rot="18000000">
            <a:off x="790575" y="2388478"/>
            <a:ext cx="139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ЦЕЛЕЙ</a:t>
            </a:r>
            <a:endParaRPr lang="ru-RU" b="1" dirty="0">
              <a:latin typeface="+mn-lt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9002" y="5341228"/>
            <a:ext cx="169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ПРИОРИТЕТОВ</a:t>
            </a:r>
            <a:endParaRPr lang="ru-RU" b="1" dirty="0">
              <a:latin typeface="+mn-lt"/>
            </a:endParaRPr>
          </a:p>
        </p:txBody>
      </p:sp>
      <p:sp>
        <p:nvSpPr>
          <p:cNvPr id="108" name="TextBox 107"/>
          <p:cNvSpPr txBox="1"/>
          <p:nvPr/>
        </p:nvSpPr>
        <p:spPr>
          <a:xfrm rot="3624158">
            <a:off x="2981325" y="4353394"/>
            <a:ext cx="139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ЦЕННОСТЕЙ</a:t>
            </a:r>
            <a:endParaRPr lang="ru-RU" b="1" dirty="0">
              <a:latin typeface="+mn-lt"/>
            </a:endParaRPr>
          </a:p>
        </p:txBody>
      </p:sp>
      <p:grpSp>
        <p:nvGrpSpPr>
          <p:cNvPr id="6" name="Группа 134"/>
          <p:cNvGrpSpPr/>
          <p:nvPr/>
        </p:nvGrpSpPr>
        <p:grpSpPr>
          <a:xfrm>
            <a:off x="5838826" y="3448050"/>
            <a:ext cx="2043683" cy="1695449"/>
            <a:chOff x="6238876" y="3619500"/>
            <a:chExt cx="2043683" cy="1695449"/>
          </a:xfrm>
        </p:grpSpPr>
        <p:sp>
          <p:nvSpPr>
            <p:cNvPr id="128" name="Шестиугольник 127"/>
            <p:cNvSpPr/>
            <p:nvPr/>
          </p:nvSpPr>
          <p:spPr>
            <a:xfrm rot="1740000">
              <a:off x="6734175" y="3619500"/>
              <a:ext cx="1005459" cy="866775"/>
            </a:xfrm>
            <a:prstGeom prst="hexagon">
              <a:avLst/>
            </a:prstGeom>
            <a:solidFill>
              <a:schemeClr val="bg1"/>
            </a:solidFill>
            <a:ln w="28575">
              <a:solidFill>
                <a:srgbClr val="3661A6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132"/>
            <p:cNvGrpSpPr/>
            <p:nvPr/>
          </p:nvGrpSpPr>
          <p:grpSpPr>
            <a:xfrm>
              <a:off x="6238876" y="4438649"/>
              <a:ext cx="2043683" cy="876300"/>
              <a:chOff x="6315076" y="4305299"/>
              <a:chExt cx="2043683" cy="876300"/>
            </a:xfrm>
          </p:grpSpPr>
          <p:sp>
            <p:nvSpPr>
              <p:cNvPr id="131" name="Шестиугольник 130"/>
              <p:cNvSpPr/>
              <p:nvPr/>
            </p:nvSpPr>
            <p:spPr>
              <a:xfrm rot="1740000">
                <a:off x="6315076" y="4305299"/>
                <a:ext cx="1005459" cy="866775"/>
              </a:xfrm>
              <a:prstGeom prst="hexagon">
                <a:avLst/>
              </a:prstGeom>
              <a:noFill/>
              <a:ln w="28575">
                <a:solidFill>
                  <a:srgbClr val="33CCFF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2" name="Шестиугольник 131"/>
              <p:cNvSpPr/>
              <p:nvPr/>
            </p:nvSpPr>
            <p:spPr>
              <a:xfrm rot="1740000">
                <a:off x="7353300" y="4314824"/>
                <a:ext cx="1005459" cy="866775"/>
              </a:xfrm>
              <a:prstGeom prst="hexagon">
                <a:avLst/>
              </a:prstGeom>
              <a:noFill/>
              <a:ln w="28575">
                <a:solidFill>
                  <a:srgbClr val="3399FF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6481547" y="3644900"/>
            <a:ext cx="721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661A6"/>
                </a:solidFill>
                <a:latin typeface="+mn-lt"/>
              </a:rPr>
              <a:t>1</a:t>
            </a:r>
            <a:endParaRPr lang="ru-RU" sz="2400" b="1" dirty="0">
              <a:solidFill>
                <a:srgbClr val="3661A6"/>
              </a:solidFill>
              <a:latin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26741" y="4440535"/>
            <a:ext cx="721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99FF"/>
                </a:solidFill>
                <a:latin typeface="+mn-lt"/>
              </a:rPr>
              <a:t>2</a:t>
            </a:r>
            <a:endParaRPr lang="ru-RU" sz="2400" b="1" dirty="0">
              <a:solidFill>
                <a:srgbClr val="3399FF"/>
              </a:solidFill>
              <a:latin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61138" y="4436491"/>
            <a:ext cx="721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CCFF"/>
                </a:solidFill>
                <a:latin typeface="+mn-lt"/>
              </a:rPr>
              <a:t>3</a:t>
            </a:r>
            <a:endParaRPr lang="ru-RU" sz="2400" b="1" dirty="0">
              <a:solidFill>
                <a:srgbClr val="33CCFF"/>
              </a:solidFill>
              <a:latin typeface="+mn-lt"/>
            </a:endParaRPr>
          </a:p>
        </p:txBody>
      </p:sp>
      <p:cxnSp>
        <p:nvCxnSpPr>
          <p:cNvPr id="162" name="Shape 73"/>
          <p:cNvCxnSpPr>
            <a:stCxn id="128" idx="4"/>
            <a:endCxn id="27" idx="0"/>
          </p:cNvCxnSpPr>
          <p:nvPr/>
        </p:nvCxnSpPr>
        <p:spPr>
          <a:xfrm rot="5400000" flipH="1" flipV="1">
            <a:off x="7522560" y="2519962"/>
            <a:ext cx="117987" cy="1569520"/>
          </a:xfrm>
          <a:prstGeom prst="bentConnector3">
            <a:avLst>
              <a:gd name="adj1" fmla="val 293750"/>
            </a:avLst>
          </a:prstGeom>
          <a:ln w="19050">
            <a:solidFill>
              <a:srgbClr val="3661A6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hape 73"/>
          <p:cNvCxnSpPr>
            <a:stCxn id="132" idx="5"/>
            <a:endCxn id="28" idx="0"/>
          </p:cNvCxnSpPr>
          <p:nvPr/>
        </p:nvCxnSpPr>
        <p:spPr>
          <a:xfrm rot="16200000" flipH="1">
            <a:off x="8194835" y="4114961"/>
            <a:ext cx="134015" cy="843563"/>
          </a:xfrm>
          <a:prstGeom prst="bentConnector3">
            <a:avLst>
              <a:gd name="adj1" fmla="val -314600"/>
            </a:avLst>
          </a:prstGeom>
          <a:ln w="19050">
            <a:solidFill>
              <a:srgbClr val="3399FF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hape 73"/>
          <p:cNvCxnSpPr>
            <a:stCxn id="131" idx="1"/>
            <a:endCxn id="29" idx="2"/>
          </p:cNvCxnSpPr>
          <p:nvPr/>
        </p:nvCxnSpPr>
        <p:spPr>
          <a:xfrm rot="16200000" flipH="1">
            <a:off x="6816579" y="4783346"/>
            <a:ext cx="591941" cy="1461865"/>
          </a:xfrm>
          <a:prstGeom prst="bentConnector3">
            <a:avLst>
              <a:gd name="adj1" fmla="val 138619"/>
            </a:avLst>
          </a:prstGeom>
          <a:ln w="19050">
            <a:solidFill>
              <a:srgbClr val="33CCFF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Соединительная линия уступом 172"/>
          <p:cNvCxnSpPr/>
          <p:nvPr/>
        </p:nvCxnSpPr>
        <p:spPr>
          <a:xfrm flipV="1">
            <a:off x="3107094" y="2836506"/>
            <a:ext cx="4208106" cy="895742"/>
          </a:xfrm>
          <a:prstGeom prst="bentConnector3">
            <a:avLst>
              <a:gd name="adj1" fmla="val 1031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Заголовок 65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3399FF"/>
                </a:solidFill>
              </a:rPr>
              <a:t>       Образовательная политика</a:t>
            </a:r>
            <a:endParaRPr lang="ru-RU" sz="4000" dirty="0">
              <a:solidFill>
                <a:srgbClr val="3399FF"/>
              </a:solidFill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0" y="116632"/>
            <a:ext cx="1475656" cy="1727091"/>
            <a:chOff x="0" y="386915"/>
            <a:chExt cx="1672102" cy="2041381"/>
          </a:xfrm>
        </p:grpSpPr>
        <p:pic>
          <p:nvPicPr>
            <p:cNvPr id="6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92696"/>
              <a:ext cx="1672102" cy="173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844" y="386915"/>
              <a:ext cx="936104" cy="362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0" y="971147"/>
            <a:ext cx="9144000" cy="0"/>
          </a:xfrm>
          <a:prstGeom prst="line">
            <a:avLst/>
          </a:prstGeom>
          <a:ln w="57150">
            <a:solidFill>
              <a:srgbClr val="FE83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10025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+mn-lt"/>
              </a:rPr>
              <a:t>…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0" y="971147"/>
            <a:ext cx="9144000" cy="0"/>
          </a:xfrm>
          <a:prstGeom prst="line">
            <a:avLst/>
          </a:prstGeom>
          <a:ln w="57150">
            <a:solidFill>
              <a:srgbClr val="36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406650" y="6519446"/>
            <a:ext cx="6570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noProof="1" smtClean="0">
                <a:solidFill>
                  <a:schemeClr val="bg1"/>
                </a:solidFill>
                <a:latin typeface="+mn-lt"/>
              </a:rPr>
              <a:t>РАЗДЕЛ 1. Качество и доступность </a:t>
            </a:r>
            <a:r>
              <a:rPr lang="en-US" sz="1600" noProof="1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600" noProof="1" smtClean="0">
                <a:solidFill>
                  <a:schemeClr val="bg1"/>
                </a:solidFill>
                <a:latin typeface="+mn-lt"/>
              </a:rPr>
              <a:t>общего образования. </a:t>
            </a:r>
            <a:r>
              <a:rPr lang="en-US" sz="1600" noProof="1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600" noProof="1" smtClean="0">
                <a:solidFill>
                  <a:schemeClr val="bg1"/>
                </a:solidFill>
                <a:latin typeface="+mn-lt"/>
              </a:rPr>
              <a:t>Введение ФГОС</a:t>
            </a:r>
            <a:endParaRPr lang="en-GB" sz="1600" noProof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695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Кадры</a:t>
            </a:r>
            <a:endParaRPr lang="ru-RU" sz="4000" dirty="0">
              <a:solidFill>
                <a:srgbClr val="0070C0"/>
              </a:solidFill>
            </a:endParaRP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116632"/>
            <a:ext cx="857250" cy="882650"/>
            <a:chOff x="0" y="386915"/>
            <a:chExt cx="1672102" cy="2041381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92696"/>
              <a:ext cx="1672102" cy="173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4844" y="386915"/>
              <a:ext cx="936104" cy="36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" name="Диаграмма 1"/>
          <p:cNvGraphicFramePr>
            <a:graphicFrameLocks/>
          </p:cNvGraphicFramePr>
          <p:nvPr/>
        </p:nvGraphicFramePr>
        <p:xfrm>
          <a:off x="374328" y="1823616"/>
          <a:ext cx="8323336" cy="457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67544" y="112474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33CC"/>
                </a:solidFill>
              </a:rPr>
              <a:t>Уровень квалификации педагогических работников</a:t>
            </a:r>
            <a:endParaRPr lang="ru-RU" sz="24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0" y="971147"/>
            <a:ext cx="9144000" cy="0"/>
          </a:xfrm>
          <a:prstGeom prst="line">
            <a:avLst/>
          </a:prstGeom>
          <a:ln w="57150">
            <a:solidFill>
              <a:srgbClr val="FE83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10025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+mn-lt"/>
              </a:rPr>
              <a:t>…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0" y="971147"/>
            <a:ext cx="9144000" cy="0"/>
          </a:xfrm>
          <a:prstGeom prst="line">
            <a:avLst/>
          </a:prstGeom>
          <a:ln w="57150">
            <a:solidFill>
              <a:srgbClr val="36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406650" y="6519446"/>
            <a:ext cx="6570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noProof="1" smtClean="0">
                <a:solidFill>
                  <a:schemeClr val="bg1"/>
                </a:solidFill>
                <a:latin typeface="+mn-lt"/>
              </a:rPr>
              <a:t>РАЗДЕЛ 1. Качество и доступность </a:t>
            </a:r>
            <a:r>
              <a:rPr lang="en-US" sz="1600" noProof="1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600" noProof="1" smtClean="0">
                <a:solidFill>
                  <a:schemeClr val="bg1"/>
                </a:solidFill>
                <a:latin typeface="+mn-lt"/>
              </a:rPr>
              <a:t>общего образования. </a:t>
            </a:r>
            <a:r>
              <a:rPr lang="en-US" sz="1600" noProof="1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600" noProof="1" smtClean="0">
                <a:solidFill>
                  <a:schemeClr val="bg1"/>
                </a:solidFill>
                <a:latin typeface="+mn-lt"/>
              </a:rPr>
              <a:t>Введение ФГОС</a:t>
            </a:r>
            <a:endParaRPr lang="en-GB" sz="1600" noProof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695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Кадры</a:t>
            </a:r>
            <a:endParaRPr lang="ru-RU" sz="4000" dirty="0">
              <a:solidFill>
                <a:srgbClr val="0070C0"/>
              </a:solidFill>
            </a:endParaRP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116632"/>
            <a:ext cx="857250" cy="882650"/>
            <a:chOff x="0" y="386915"/>
            <a:chExt cx="1672102" cy="2041381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92696"/>
              <a:ext cx="1672102" cy="173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4844" y="386915"/>
              <a:ext cx="936104" cy="36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0" y="1124744"/>
            <a:ext cx="8892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33CC"/>
                </a:solidFill>
              </a:rPr>
              <a:t>Уровень квалификации педагогических работников по должности «Учитель»</a:t>
            </a:r>
            <a:endParaRPr lang="ru-RU" sz="2000" dirty="0">
              <a:solidFill>
                <a:srgbClr val="0033CC"/>
              </a:solidFill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Диаграмма 5"/>
          <p:cNvGraphicFramePr>
            <a:graphicFrameLocks/>
          </p:cNvGraphicFramePr>
          <p:nvPr/>
        </p:nvGraphicFramePr>
        <p:xfrm>
          <a:off x="323528" y="1772816"/>
          <a:ext cx="806489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0" y="971147"/>
            <a:ext cx="9144000" cy="0"/>
          </a:xfrm>
          <a:prstGeom prst="line">
            <a:avLst/>
          </a:prstGeom>
          <a:ln w="57150">
            <a:solidFill>
              <a:srgbClr val="FE83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98072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+mn-lt"/>
              </a:rPr>
              <a:t>…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0" y="971147"/>
            <a:ext cx="9144000" cy="0"/>
          </a:xfrm>
          <a:prstGeom prst="line">
            <a:avLst/>
          </a:prstGeom>
          <a:ln w="57150">
            <a:solidFill>
              <a:srgbClr val="36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406650" y="6519446"/>
            <a:ext cx="6570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noProof="1" smtClean="0">
                <a:solidFill>
                  <a:schemeClr val="bg1"/>
                </a:solidFill>
                <a:latin typeface="+mn-lt"/>
              </a:rPr>
              <a:t>РАЗДЕЛ 1. Качество и доступность </a:t>
            </a:r>
            <a:r>
              <a:rPr lang="en-US" sz="1600" noProof="1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600" noProof="1" smtClean="0">
                <a:solidFill>
                  <a:schemeClr val="bg1"/>
                </a:solidFill>
                <a:latin typeface="+mn-lt"/>
              </a:rPr>
              <a:t>общего образования. </a:t>
            </a:r>
            <a:r>
              <a:rPr lang="en-US" sz="1600" noProof="1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600" noProof="1" smtClean="0">
                <a:solidFill>
                  <a:schemeClr val="bg1"/>
                </a:solidFill>
                <a:latin typeface="+mn-lt"/>
              </a:rPr>
              <a:t>Введение ФГОС</a:t>
            </a:r>
            <a:endParaRPr lang="en-GB" sz="1600" noProof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695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Кадры</a:t>
            </a:r>
            <a:endParaRPr lang="ru-RU" sz="4000" dirty="0">
              <a:solidFill>
                <a:srgbClr val="0070C0"/>
              </a:solidFill>
            </a:endParaRP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116632"/>
            <a:ext cx="857250" cy="882650"/>
            <a:chOff x="0" y="386915"/>
            <a:chExt cx="1672102" cy="2041381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92696"/>
              <a:ext cx="1672102" cy="173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4844" y="386915"/>
              <a:ext cx="936104" cy="36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55576" y="1196752"/>
            <a:ext cx="2884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33CC"/>
                </a:solidFill>
              </a:rPr>
              <a:t>Результаты конкурса</a:t>
            </a:r>
            <a:endParaRPr lang="ru-RU" sz="2400" dirty="0">
              <a:solidFill>
                <a:srgbClr val="0033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2132856"/>
            <a:ext cx="82089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Дроздов Олег Анатольевич, учитель физической культуры МБОУ «</a:t>
            </a:r>
            <a:r>
              <a:rPr lang="ru-RU" sz="2400" dirty="0" err="1" smtClean="0"/>
              <a:t>Фаначетская</a:t>
            </a:r>
            <a:r>
              <a:rPr lang="ru-RU" sz="2400" dirty="0" smtClean="0"/>
              <a:t> СОШ №9»</a:t>
            </a:r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 Некрасова Юлия Сергеевна, учитель английского языка МБОУ «</a:t>
            </a:r>
            <a:r>
              <a:rPr lang="ru-RU" sz="2400" dirty="0" err="1" smtClean="0"/>
              <a:t>Тасеевская</a:t>
            </a:r>
            <a:r>
              <a:rPr lang="ru-RU" sz="2400" dirty="0" smtClean="0"/>
              <a:t> СОШ №2»</a:t>
            </a:r>
          </a:p>
          <a:p>
            <a:pPr marL="342900" indent="-342900"/>
            <a:r>
              <a:rPr lang="ru-RU" sz="2400" dirty="0" smtClean="0"/>
              <a:t>       </a:t>
            </a:r>
          </a:p>
          <a:p>
            <a:pPr marL="342900" indent="-342900"/>
            <a:r>
              <a:rPr lang="ru-RU" sz="2400" dirty="0" smtClean="0"/>
              <a:t>       Участница: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 </a:t>
            </a:r>
            <a:r>
              <a:rPr lang="ru-RU" sz="2400" dirty="0" err="1" smtClean="0"/>
              <a:t>Иушина</a:t>
            </a:r>
            <a:r>
              <a:rPr lang="ru-RU" sz="2400" dirty="0" smtClean="0"/>
              <a:t> Анастасия Андреевна, студентка 5го курса КГПУ им. В.П.Астафьева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99592" y="191683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Победители: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0" y="971147"/>
            <a:ext cx="9144000" cy="0"/>
          </a:xfrm>
          <a:prstGeom prst="line">
            <a:avLst/>
          </a:prstGeom>
          <a:ln w="57150">
            <a:solidFill>
              <a:srgbClr val="FE83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98072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+mn-lt"/>
              </a:rPr>
              <a:t>…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0" y="971147"/>
            <a:ext cx="9144000" cy="0"/>
          </a:xfrm>
          <a:prstGeom prst="line">
            <a:avLst/>
          </a:prstGeom>
          <a:ln w="57150">
            <a:solidFill>
              <a:srgbClr val="36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406650" y="6519446"/>
            <a:ext cx="6570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noProof="1" smtClean="0">
                <a:solidFill>
                  <a:schemeClr val="bg1"/>
                </a:solidFill>
                <a:latin typeface="+mn-lt"/>
              </a:rPr>
              <a:t>РАЗДЕЛ 1. Качество и доступность </a:t>
            </a:r>
            <a:r>
              <a:rPr lang="en-US" sz="1600" noProof="1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600" noProof="1" smtClean="0">
                <a:solidFill>
                  <a:schemeClr val="bg1"/>
                </a:solidFill>
                <a:latin typeface="+mn-lt"/>
              </a:rPr>
              <a:t>общего образования. </a:t>
            </a:r>
            <a:r>
              <a:rPr lang="en-US" sz="1600" noProof="1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600" noProof="1" smtClean="0">
                <a:solidFill>
                  <a:schemeClr val="bg1"/>
                </a:solidFill>
                <a:latin typeface="+mn-lt"/>
              </a:rPr>
              <a:t>Введение ФГОС</a:t>
            </a:r>
            <a:endParaRPr lang="en-GB" sz="1600" noProof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695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Кадры</a:t>
            </a:r>
            <a:endParaRPr lang="ru-RU" sz="4000" dirty="0">
              <a:solidFill>
                <a:srgbClr val="0070C0"/>
              </a:solidFill>
            </a:endParaRP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116632"/>
            <a:ext cx="857250" cy="882650"/>
            <a:chOff x="0" y="386915"/>
            <a:chExt cx="1672102" cy="2041381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92696"/>
              <a:ext cx="1672102" cy="173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4844" y="386915"/>
              <a:ext cx="936104" cy="36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55576" y="980728"/>
            <a:ext cx="5209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33CC"/>
                </a:solidFill>
              </a:rPr>
              <a:t>Конкурсы педагогического мастерства</a:t>
            </a:r>
            <a:endParaRPr lang="ru-RU" sz="2400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1412776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 Дистанционный конкурс для педагогов ДОУ «Лучшая разработка тематической прогулки с дошкольниками». Победители - Романова Екатерина Сергеевна, </a:t>
            </a:r>
            <a:r>
              <a:rPr lang="ru-RU" dirty="0" err="1" smtClean="0"/>
              <a:t>Кронберг</a:t>
            </a:r>
            <a:r>
              <a:rPr lang="ru-RU" dirty="0" smtClean="0"/>
              <a:t> Ольга Владимировна, Сентюрина Александра Александровна, Синявская Анастасия Вячеславовна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95536" y="3429000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Дистанционный конкурс педагогов социально - психолого-педагогического сопровождения «Нетрадиционные формы работы с родителями». Победители  -  Дегтева Нелли Антоновна , Леонова Юлия Викторовна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67544" y="4437112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Фестиваль - конкурс   открытых уроков литературы и литературного чтения. Победители- Еременко Анна Валерьевна, Никанорова Наталья Валерьевна и </a:t>
            </a:r>
            <a:r>
              <a:rPr lang="ru-RU" dirty="0" err="1" smtClean="0"/>
              <a:t>Китова</a:t>
            </a:r>
            <a:r>
              <a:rPr lang="ru-RU" dirty="0" smtClean="0"/>
              <a:t> Анастасия Васильевна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23528" y="2636912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Конкурс для учителей русского языка и литературы «Время профессионалов». Победитель – команда МБОУ «</a:t>
            </a:r>
            <a:r>
              <a:rPr lang="ru-RU" dirty="0" err="1" smtClean="0"/>
              <a:t>Суховская</a:t>
            </a:r>
            <a:r>
              <a:rPr lang="ru-RU" dirty="0" smtClean="0"/>
              <a:t> СОШ № 3»</a:t>
            </a:r>
          </a:p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67544" y="551723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 Краевой дистанционный конкурс учебных занятий по математике «Готовимся к государственной итоговой аттестации (ОГЭ и ЕГЭ)». Призер  -  Котова Елена Павловна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0" y="971147"/>
            <a:ext cx="9144000" cy="0"/>
          </a:xfrm>
          <a:prstGeom prst="line">
            <a:avLst/>
          </a:prstGeom>
          <a:ln w="57150">
            <a:solidFill>
              <a:srgbClr val="FE83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98072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+mn-lt"/>
              </a:rPr>
              <a:t>…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0" y="971147"/>
            <a:ext cx="9144000" cy="0"/>
          </a:xfrm>
          <a:prstGeom prst="line">
            <a:avLst/>
          </a:prstGeom>
          <a:ln w="57150">
            <a:solidFill>
              <a:srgbClr val="36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406650" y="6519446"/>
            <a:ext cx="6570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noProof="1" smtClean="0">
                <a:solidFill>
                  <a:schemeClr val="bg1"/>
                </a:solidFill>
                <a:latin typeface="+mn-lt"/>
              </a:rPr>
              <a:t>РАЗДЕЛ 1. Качество и доступность </a:t>
            </a:r>
            <a:r>
              <a:rPr lang="en-US" sz="1600" noProof="1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600" noProof="1" smtClean="0">
                <a:solidFill>
                  <a:schemeClr val="bg1"/>
                </a:solidFill>
                <a:latin typeface="+mn-lt"/>
              </a:rPr>
              <a:t>общего образования. </a:t>
            </a:r>
            <a:r>
              <a:rPr lang="en-US" sz="1600" noProof="1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600" noProof="1" smtClean="0">
                <a:solidFill>
                  <a:schemeClr val="bg1"/>
                </a:solidFill>
                <a:latin typeface="+mn-lt"/>
              </a:rPr>
              <a:t>Введение ФГОС</a:t>
            </a:r>
            <a:endParaRPr lang="en-GB" sz="1600" noProof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695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Кадры</a:t>
            </a:r>
            <a:endParaRPr lang="ru-RU" sz="4000" dirty="0">
              <a:solidFill>
                <a:srgbClr val="0070C0"/>
              </a:solidFill>
            </a:endParaRP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116632"/>
            <a:ext cx="857250" cy="882650"/>
            <a:chOff x="0" y="386915"/>
            <a:chExt cx="1672102" cy="2041381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92696"/>
              <a:ext cx="1672102" cy="173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4844" y="386915"/>
              <a:ext cx="936104" cy="36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4" name="Picture 2" descr="E:\DSCF12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24744"/>
            <a:ext cx="3580656" cy="2685492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179512" y="4005064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000" dirty="0" smtClean="0"/>
              <a:t>1. Конкурс литературных эссе, посвящённый дню Славянской письменности, организатор - </a:t>
            </a:r>
            <a:r>
              <a:rPr lang="ru-RU" sz="2000" dirty="0" err="1" smtClean="0"/>
              <a:t>Канская</a:t>
            </a:r>
            <a:r>
              <a:rPr lang="ru-RU" sz="2000" dirty="0" smtClean="0"/>
              <a:t> православная Епархия - победитель;</a:t>
            </a:r>
          </a:p>
          <a:p>
            <a:r>
              <a:rPr lang="ru-RU" sz="2000" dirty="0" smtClean="0"/>
              <a:t>   2. Всероссийский конкурс «За нравственный подвиг учителя»  - 2 призовое место;</a:t>
            </a:r>
          </a:p>
          <a:p>
            <a:r>
              <a:rPr lang="ru-RU" sz="2000" dirty="0" smtClean="0"/>
              <a:t>   3. Федеральный конкурс учителей на получение денежного поощрения лучшими учителями края в размере 200 тысяч рублей – победитель.</a:t>
            </a:r>
            <a:endParaRPr lang="ru-RU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4427984" y="1340768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ДЕГТЕВА</a:t>
            </a:r>
          </a:p>
          <a:p>
            <a:pPr algn="ctr"/>
            <a:r>
              <a:rPr lang="ru-RU" sz="2000" dirty="0" smtClean="0"/>
              <a:t>Нелли Антоновна,</a:t>
            </a:r>
          </a:p>
          <a:p>
            <a:pPr algn="ctr"/>
            <a:r>
              <a:rPr lang="ru-RU" dirty="0" smtClean="0"/>
              <a:t>заслуженный педагог </a:t>
            </a:r>
          </a:p>
          <a:p>
            <a:pPr algn="ctr"/>
            <a:r>
              <a:rPr lang="ru-RU" dirty="0" smtClean="0"/>
              <a:t>Красноярского края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450" y="188913"/>
            <a:ext cx="75723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0070C0"/>
                </a:solidFill>
                <a:latin typeface="+mn-lt"/>
              </a:rPr>
              <a:t>Дошкольное образование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971550"/>
            <a:ext cx="9144000" cy="0"/>
          </a:xfrm>
          <a:prstGeom prst="line">
            <a:avLst/>
          </a:prstGeom>
          <a:ln w="57150">
            <a:solidFill>
              <a:srgbClr val="36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115888"/>
            <a:ext cx="857250" cy="882650"/>
            <a:chOff x="0" y="386915"/>
            <a:chExt cx="1672102" cy="2041381"/>
          </a:xfrm>
        </p:grpSpPr>
        <p:pic>
          <p:nvPicPr>
            <p:cNvPr id="922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92696"/>
              <a:ext cx="1672102" cy="173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844" y="386915"/>
              <a:ext cx="936104" cy="36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12"/>
          <p:cNvGrpSpPr/>
          <p:nvPr/>
        </p:nvGrpSpPr>
        <p:grpSpPr>
          <a:xfrm>
            <a:off x="755576" y="1340768"/>
            <a:ext cx="936105" cy="1008112"/>
            <a:chOff x="755575" y="1988840"/>
            <a:chExt cx="936105" cy="1008112"/>
          </a:xfrm>
          <a:solidFill>
            <a:srgbClr val="0070C0"/>
          </a:solidFill>
          <a:effectLst/>
        </p:grpSpPr>
        <p:grpSp>
          <p:nvGrpSpPr>
            <p:cNvPr id="4" name="Группа 25"/>
            <p:cNvGrpSpPr/>
            <p:nvPr/>
          </p:nvGrpSpPr>
          <p:grpSpPr>
            <a:xfrm>
              <a:off x="755575" y="1988840"/>
              <a:ext cx="792088" cy="1008112"/>
              <a:chOff x="1254154" y="2612571"/>
              <a:chExt cx="792088" cy="1008112"/>
            </a:xfrm>
            <a:grpFill/>
          </p:grpSpPr>
          <p:sp>
            <p:nvSpPr>
              <p:cNvPr id="16" name="Равнобедренный треугольник 15"/>
              <p:cNvSpPr/>
              <p:nvPr/>
            </p:nvSpPr>
            <p:spPr>
              <a:xfrm rot="16200000" flipV="1">
                <a:off x="1146142" y="2720583"/>
                <a:ext cx="1008112" cy="792088"/>
              </a:xfrm>
              <a:prstGeom prst="triangle">
                <a:avLst/>
              </a:prstGeom>
              <a:solidFill>
                <a:srgbClr val="0070C0"/>
              </a:solidFill>
              <a:ln w="38100">
                <a:solidFill>
                  <a:srgbClr val="0070C0"/>
                </a:solidFill>
              </a:ln>
              <a:effectLst>
                <a:outerShdw blurRad="76200" dist="12700" dir="2700000" sy="-23000" kx="-800400" algn="bl" rotWithShape="0">
                  <a:prstClr val="black">
                    <a:alpha val="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326162" y="2900603"/>
                <a:ext cx="34015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  <a:latin typeface="+mn-lt"/>
                  </a:rPr>
                  <a:t>1</a:t>
                </a:r>
                <a:endParaRPr lang="ru-RU" sz="2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1619672" y="2060848"/>
              <a:ext cx="72008" cy="936104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333CC"/>
                </a:solidFill>
              </a:endParaRPr>
            </a:p>
          </p:txBody>
        </p:sp>
      </p:grpSp>
      <p:grpSp>
        <p:nvGrpSpPr>
          <p:cNvPr id="6" name="Группа 22"/>
          <p:cNvGrpSpPr/>
          <p:nvPr/>
        </p:nvGrpSpPr>
        <p:grpSpPr>
          <a:xfrm>
            <a:off x="755576" y="2348880"/>
            <a:ext cx="936105" cy="1008112"/>
            <a:chOff x="755575" y="1988840"/>
            <a:chExt cx="936105" cy="1008112"/>
          </a:xfrm>
          <a:solidFill>
            <a:srgbClr val="0070C0"/>
          </a:solidFill>
        </p:grpSpPr>
        <p:grpSp>
          <p:nvGrpSpPr>
            <p:cNvPr id="7" name="Группа 25"/>
            <p:cNvGrpSpPr/>
            <p:nvPr/>
          </p:nvGrpSpPr>
          <p:grpSpPr>
            <a:xfrm>
              <a:off x="755575" y="1988840"/>
              <a:ext cx="792088" cy="1008112"/>
              <a:chOff x="1254154" y="2612571"/>
              <a:chExt cx="792088" cy="1008112"/>
            </a:xfrm>
            <a:grpFill/>
          </p:grpSpPr>
          <p:sp>
            <p:nvSpPr>
              <p:cNvPr id="26" name="Равнобедренный треугольник 25"/>
              <p:cNvSpPr/>
              <p:nvPr/>
            </p:nvSpPr>
            <p:spPr>
              <a:xfrm rot="16200000" flipV="1">
                <a:off x="1146142" y="2720583"/>
                <a:ext cx="1008112" cy="792088"/>
              </a:xfrm>
              <a:prstGeom prst="triangle">
                <a:avLst/>
              </a:prstGeom>
              <a:solidFill>
                <a:srgbClr val="3399FF"/>
              </a:solidFill>
              <a:ln w="38100">
                <a:solidFill>
                  <a:srgbClr val="3399FF"/>
                </a:solidFill>
              </a:ln>
              <a:effectLst>
                <a:outerShdw blurRad="76200" dist="12700" dir="2700000" sy="-23000" kx="-800400" algn="bl" rotWithShape="0">
                  <a:prstClr val="black">
                    <a:alpha val="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 dirty="0">
                  <a:solidFill>
                    <a:srgbClr val="3399FF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326162" y="2900603"/>
                <a:ext cx="34015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bg1"/>
                    </a:solidFill>
                    <a:latin typeface="+mn-lt"/>
                  </a:rPr>
                  <a:t>2</a:t>
                </a:r>
                <a:endParaRPr lang="ru-RU" sz="2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25" name="Прямоугольник 24"/>
            <p:cNvSpPr/>
            <p:nvPr/>
          </p:nvSpPr>
          <p:spPr>
            <a:xfrm>
              <a:off x="1619672" y="2060848"/>
              <a:ext cx="72008" cy="936104"/>
            </a:xfrm>
            <a:prstGeom prst="rect">
              <a:avLst/>
            </a:prstGeom>
            <a:solidFill>
              <a:srgbClr val="3399FF"/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399FF"/>
                </a:solidFill>
              </a:endParaRPr>
            </a:p>
          </p:txBody>
        </p:sp>
      </p:grpSp>
      <p:grpSp>
        <p:nvGrpSpPr>
          <p:cNvPr id="8" name="Группа 27"/>
          <p:cNvGrpSpPr/>
          <p:nvPr/>
        </p:nvGrpSpPr>
        <p:grpSpPr>
          <a:xfrm>
            <a:off x="755576" y="3356992"/>
            <a:ext cx="936105" cy="1008112"/>
            <a:chOff x="755575" y="1988840"/>
            <a:chExt cx="936105" cy="1008112"/>
          </a:xfrm>
          <a:solidFill>
            <a:srgbClr val="0070C0"/>
          </a:solidFill>
        </p:grpSpPr>
        <p:grpSp>
          <p:nvGrpSpPr>
            <p:cNvPr id="9" name="Группа 25"/>
            <p:cNvGrpSpPr/>
            <p:nvPr/>
          </p:nvGrpSpPr>
          <p:grpSpPr>
            <a:xfrm>
              <a:off x="755575" y="1988840"/>
              <a:ext cx="792088" cy="1008112"/>
              <a:chOff x="1254154" y="2612571"/>
              <a:chExt cx="792088" cy="1008112"/>
            </a:xfrm>
            <a:grpFill/>
          </p:grpSpPr>
          <p:sp>
            <p:nvSpPr>
              <p:cNvPr id="31" name="Равнобедренный треугольник 30"/>
              <p:cNvSpPr/>
              <p:nvPr/>
            </p:nvSpPr>
            <p:spPr>
              <a:xfrm rot="16200000" flipV="1">
                <a:off x="1146142" y="2720583"/>
                <a:ext cx="1008112" cy="792088"/>
              </a:xfrm>
              <a:prstGeom prst="triangle">
                <a:avLst/>
              </a:prstGeom>
              <a:solidFill>
                <a:srgbClr val="33CCFF"/>
              </a:solidFill>
              <a:ln w="38100">
                <a:solidFill>
                  <a:srgbClr val="33CCFF"/>
                </a:solidFill>
              </a:ln>
              <a:effectLst>
                <a:outerShdw blurRad="76200" dist="12700" dir="2700000" sy="-23000" kx="-800400" algn="bl" rotWithShape="0">
                  <a:prstClr val="black">
                    <a:alpha val="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326162" y="2900603"/>
                <a:ext cx="34015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bg1"/>
                    </a:solidFill>
                    <a:latin typeface="+mn-lt"/>
                  </a:rPr>
                  <a:t>3</a:t>
                </a:r>
                <a:endParaRPr lang="ru-RU" sz="2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30" name="Прямоугольник 29"/>
            <p:cNvSpPr/>
            <p:nvPr/>
          </p:nvSpPr>
          <p:spPr>
            <a:xfrm>
              <a:off x="1619672" y="2060848"/>
              <a:ext cx="72008" cy="936104"/>
            </a:xfrm>
            <a:prstGeom prst="rect">
              <a:avLst/>
            </a:prstGeom>
            <a:solidFill>
              <a:srgbClr val="33CCFF"/>
            </a:solidFill>
            <a:ln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835696" y="1484784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Дефициты, связанные с материально-техническим обеспечением </a:t>
            </a:r>
            <a:endParaRPr lang="ru-RU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1907704" y="3573016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Трудности у </a:t>
            </a:r>
            <a:r>
              <a:rPr lang="ru-RU" sz="2000" dirty="0" err="1" smtClean="0"/>
              <a:t>педагогов-стажистов</a:t>
            </a:r>
            <a:r>
              <a:rPr lang="ru-RU" sz="2000" dirty="0" smtClean="0"/>
              <a:t> в принятии нововведений</a:t>
            </a:r>
            <a:endParaRPr lang="ru-RU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07704" y="4509120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Трудности у молодых педагогов в налаживании коммуникации с учениками и родителями</a:t>
            </a:r>
            <a:endParaRPr lang="ru-RU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1907704" y="1052736"/>
            <a:ext cx="1661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3399FF"/>
                </a:solidFill>
              </a:rPr>
              <a:t>Проблемы:</a:t>
            </a:r>
            <a:endParaRPr lang="ru-RU" sz="2400" dirty="0">
              <a:solidFill>
                <a:srgbClr val="3399FF"/>
              </a:solidFill>
            </a:endParaRPr>
          </a:p>
        </p:txBody>
      </p:sp>
      <p:grpSp>
        <p:nvGrpSpPr>
          <p:cNvPr id="28" name="Группа 12"/>
          <p:cNvGrpSpPr/>
          <p:nvPr/>
        </p:nvGrpSpPr>
        <p:grpSpPr>
          <a:xfrm>
            <a:off x="755576" y="5373216"/>
            <a:ext cx="936105" cy="1008112"/>
            <a:chOff x="755575" y="1988840"/>
            <a:chExt cx="936105" cy="1008112"/>
          </a:xfrm>
          <a:solidFill>
            <a:srgbClr val="0070C0"/>
          </a:solidFill>
          <a:effectLst/>
        </p:grpSpPr>
        <p:grpSp>
          <p:nvGrpSpPr>
            <p:cNvPr id="29" name="Группа 25"/>
            <p:cNvGrpSpPr/>
            <p:nvPr/>
          </p:nvGrpSpPr>
          <p:grpSpPr>
            <a:xfrm>
              <a:off x="755575" y="1988840"/>
              <a:ext cx="792088" cy="1008112"/>
              <a:chOff x="1254154" y="2612571"/>
              <a:chExt cx="792088" cy="1008112"/>
            </a:xfrm>
            <a:grpFill/>
          </p:grpSpPr>
          <p:sp>
            <p:nvSpPr>
              <p:cNvPr id="34" name="Равнобедренный треугольник 33"/>
              <p:cNvSpPr/>
              <p:nvPr/>
            </p:nvSpPr>
            <p:spPr>
              <a:xfrm rot="16200000" flipV="1">
                <a:off x="1146142" y="2720583"/>
                <a:ext cx="1008112" cy="792088"/>
              </a:xfrm>
              <a:prstGeom prst="triangle">
                <a:avLst/>
              </a:prstGeom>
              <a:solidFill>
                <a:srgbClr val="0070C0"/>
              </a:solidFill>
              <a:ln w="38100">
                <a:solidFill>
                  <a:srgbClr val="0070C0"/>
                </a:solidFill>
              </a:ln>
              <a:effectLst>
                <a:outerShdw blurRad="76200" dist="12700" dir="2700000" sy="-23000" kx="-800400" algn="bl" rotWithShape="0">
                  <a:prstClr val="black">
                    <a:alpha val="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326162" y="2900603"/>
                <a:ext cx="34015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bg1"/>
                    </a:solidFill>
                  </a:rPr>
                  <a:t>5</a:t>
                </a:r>
                <a:endParaRPr lang="ru-RU" sz="2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33" name="Прямоугольник 32"/>
            <p:cNvSpPr/>
            <p:nvPr/>
          </p:nvSpPr>
          <p:spPr>
            <a:xfrm>
              <a:off x="1619672" y="2060848"/>
              <a:ext cx="72008" cy="936104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333CC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835696" y="566124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Неустоявшаяся</a:t>
            </a:r>
            <a:r>
              <a:rPr lang="ru-RU" dirty="0" smtClean="0"/>
              <a:t> система морального поощрения</a:t>
            </a:r>
            <a:endParaRPr lang="ru-RU" dirty="0"/>
          </a:p>
        </p:txBody>
      </p:sp>
      <p:grpSp>
        <p:nvGrpSpPr>
          <p:cNvPr id="41" name="Группа 22"/>
          <p:cNvGrpSpPr/>
          <p:nvPr/>
        </p:nvGrpSpPr>
        <p:grpSpPr>
          <a:xfrm>
            <a:off x="755576" y="4365104"/>
            <a:ext cx="936105" cy="1008112"/>
            <a:chOff x="755575" y="1988840"/>
            <a:chExt cx="936105" cy="1008112"/>
          </a:xfrm>
          <a:solidFill>
            <a:srgbClr val="0070C0"/>
          </a:solidFill>
        </p:grpSpPr>
        <p:grpSp>
          <p:nvGrpSpPr>
            <p:cNvPr id="42" name="Группа 25"/>
            <p:cNvGrpSpPr/>
            <p:nvPr/>
          </p:nvGrpSpPr>
          <p:grpSpPr>
            <a:xfrm>
              <a:off x="755575" y="1988840"/>
              <a:ext cx="792088" cy="1008112"/>
              <a:chOff x="1254154" y="2612571"/>
              <a:chExt cx="792088" cy="1008112"/>
            </a:xfrm>
            <a:grpFill/>
          </p:grpSpPr>
          <p:sp>
            <p:nvSpPr>
              <p:cNvPr id="44" name="Равнобедренный треугольник 43"/>
              <p:cNvSpPr/>
              <p:nvPr/>
            </p:nvSpPr>
            <p:spPr>
              <a:xfrm rot="16200000" flipV="1">
                <a:off x="1146142" y="2720583"/>
                <a:ext cx="1008112" cy="792088"/>
              </a:xfrm>
              <a:prstGeom prst="triangle">
                <a:avLst/>
              </a:prstGeom>
              <a:solidFill>
                <a:srgbClr val="3399FF"/>
              </a:solidFill>
              <a:ln w="38100">
                <a:solidFill>
                  <a:srgbClr val="3399FF"/>
                </a:solidFill>
              </a:ln>
              <a:effectLst>
                <a:outerShdw blurRad="76200" dist="12700" dir="2700000" sy="-23000" kx="-800400" algn="bl" rotWithShape="0">
                  <a:prstClr val="black">
                    <a:alpha val="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 dirty="0">
                  <a:solidFill>
                    <a:srgbClr val="3399FF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326162" y="2900603"/>
                <a:ext cx="34015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bg1"/>
                    </a:solidFill>
                  </a:rPr>
                  <a:t>4</a:t>
                </a:r>
                <a:endParaRPr lang="ru-RU" sz="2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43" name="Прямоугольник 42"/>
            <p:cNvSpPr/>
            <p:nvPr/>
          </p:nvSpPr>
          <p:spPr>
            <a:xfrm>
              <a:off x="1619672" y="2060848"/>
              <a:ext cx="72008" cy="936104"/>
            </a:xfrm>
            <a:prstGeom prst="rect">
              <a:avLst/>
            </a:prstGeom>
            <a:solidFill>
              <a:srgbClr val="3399FF"/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399FF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907704" y="256490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Большая нагрузка, объем дополнительной работы и количество мероприятий обязательного характера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450" y="188913"/>
            <a:ext cx="75723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0070C0"/>
                </a:solidFill>
                <a:latin typeface="+mn-lt"/>
              </a:rPr>
              <a:t>Дошкольное образование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971550"/>
            <a:ext cx="9144000" cy="0"/>
          </a:xfrm>
          <a:prstGeom prst="line">
            <a:avLst/>
          </a:prstGeom>
          <a:ln w="57150">
            <a:solidFill>
              <a:srgbClr val="36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115888"/>
            <a:ext cx="857250" cy="882650"/>
            <a:chOff x="0" y="386915"/>
            <a:chExt cx="1672102" cy="2041381"/>
          </a:xfrm>
        </p:grpSpPr>
        <p:pic>
          <p:nvPicPr>
            <p:cNvPr id="922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92696"/>
              <a:ext cx="1672102" cy="173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844" y="386915"/>
              <a:ext cx="936104" cy="36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12"/>
          <p:cNvGrpSpPr/>
          <p:nvPr/>
        </p:nvGrpSpPr>
        <p:grpSpPr>
          <a:xfrm>
            <a:off x="683568" y="2636912"/>
            <a:ext cx="936105" cy="1008112"/>
            <a:chOff x="755575" y="1988840"/>
            <a:chExt cx="936105" cy="1008112"/>
          </a:xfrm>
          <a:solidFill>
            <a:srgbClr val="0070C0"/>
          </a:solidFill>
          <a:effectLst/>
        </p:grpSpPr>
        <p:grpSp>
          <p:nvGrpSpPr>
            <p:cNvPr id="4" name="Группа 25"/>
            <p:cNvGrpSpPr/>
            <p:nvPr/>
          </p:nvGrpSpPr>
          <p:grpSpPr>
            <a:xfrm>
              <a:off x="755575" y="1988840"/>
              <a:ext cx="792088" cy="1008112"/>
              <a:chOff x="1254154" y="2612571"/>
              <a:chExt cx="792088" cy="1008112"/>
            </a:xfrm>
            <a:grpFill/>
          </p:grpSpPr>
          <p:sp>
            <p:nvSpPr>
              <p:cNvPr id="16" name="Равнобедренный треугольник 15"/>
              <p:cNvSpPr/>
              <p:nvPr/>
            </p:nvSpPr>
            <p:spPr>
              <a:xfrm rot="16200000" flipV="1">
                <a:off x="1146142" y="2720583"/>
                <a:ext cx="1008112" cy="792088"/>
              </a:xfrm>
              <a:prstGeom prst="triangle">
                <a:avLst/>
              </a:prstGeom>
              <a:solidFill>
                <a:srgbClr val="0070C0"/>
              </a:solidFill>
              <a:ln w="38100">
                <a:solidFill>
                  <a:srgbClr val="0070C0"/>
                </a:solidFill>
              </a:ln>
              <a:effectLst>
                <a:outerShdw blurRad="76200" dist="12700" dir="2700000" sy="-23000" kx="-800400" algn="bl" rotWithShape="0">
                  <a:prstClr val="black">
                    <a:alpha val="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326162" y="2900603"/>
                <a:ext cx="34015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  <a:latin typeface="+mn-lt"/>
                  </a:rPr>
                  <a:t>1</a:t>
                </a:r>
                <a:endParaRPr lang="ru-RU" sz="2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1619672" y="2060848"/>
              <a:ext cx="72008" cy="936104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333CC"/>
                </a:solidFill>
              </a:endParaRPr>
            </a:p>
          </p:txBody>
        </p:sp>
      </p:grpSp>
      <p:grpSp>
        <p:nvGrpSpPr>
          <p:cNvPr id="6" name="Группа 22"/>
          <p:cNvGrpSpPr/>
          <p:nvPr/>
        </p:nvGrpSpPr>
        <p:grpSpPr>
          <a:xfrm>
            <a:off x="683568" y="3861048"/>
            <a:ext cx="936105" cy="1008112"/>
            <a:chOff x="755575" y="1988840"/>
            <a:chExt cx="936105" cy="1008112"/>
          </a:xfrm>
          <a:solidFill>
            <a:srgbClr val="0070C0"/>
          </a:solidFill>
        </p:grpSpPr>
        <p:grpSp>
          <p:nvGrpSpPr>
            <p:cNvPr id="7" name="Группа 25"/>
            <p:cNvGrpSpPr/>
            <p:nvPr/>
          </p:nvGrpSpPr>
          <p:grpSpPr>
            <a:xfrm>
              <a:off x="755575" y="1988840"/>
              <a:ext cx="792088" cy="1008112"/>
              <a:chOff x="1254154" y="2612571"/>
              <a:chExt cx="792088" cy="1008112"/>
            </a:xfrm>
            <a:grpFill/>
          </p:grpSpPr>
          <p:sp>
            <p:nvSpPr>
              <p:cNvPr id="26" name="Равнобедренный треугольник 25"/>
              <p:cNvSpPr/>
              <p:nvPr/>
            </p:nvSpPr>
            <p:spPr>
              <a:xfrm rot="16200000" flipV="1">
                <a:off x="1146142" y="2720583"/>
                <a:ext cx="1008112" cy="792088"/>
              </a:xfrm>
              <a:prstGeom prst="triangle">
                <a:avLst/>
              </a:prstGeom>
              <a:solidFill>
                <a:srgbClr val="3399FF"/>
              </a:solidFill>
              <a:ln w="38100">
                <a:solidFill>
                  <a:srgbClr val="3399FF"/>
                </a:solidFill>
              </a:ln>
              <a:effectLst>
                <a:outerShdw blurRad="76200" dist="12700" dir="2700000" sy="-23000" kx="-800400" algn="bl" rotWithShape="0">
                  <a:prstClr val="black">
                    <a:alpha val="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 dirty="0">
                  <a:solidFill>
                    <a:srgbClr val="3399FF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326162" y="2900603"/>
                <a:ext cx="34015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bg1"/>
                    </a:solidFill>
                    <a:latin typeface="+mn-lt"/>
                  </a:rPr>
                  <a:t>2</a:t>
                </a:r>
                <a:endParaRPr lang="ru-RU" sz="2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25" name="Прямоугольник 24"/>
            <p:cNvSpPr/>
            <p:nvPr/>
          </p:nvSpPr>
          <p:spPr>
            <a:xfrm>
              <a:off x="1619672" y="2060848"/>
              <a:ext cx="72008" cy="936104"/>
            </a:xfrm>
            <a:prstGeom prst="rect">
              <a:avLst/>
            </a:prstGeom>
            <a:solidFill>
              <a:srgbClr val="3399FF"/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399FF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835696" y="2996952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Обеспечение педагогическими кадрами школ района</a:t>
            </a:r>
            <a:endParaRPr lang="ru-RU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1835696" y="4077072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Привлечение молодых учителей в отрасль и их сопровождение</a:t>
            </a:r>
            <a:endParaRPr lang="ru-RU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755576" y="1628800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3399FF"/>
                </a:solidFill>
              </a:rPr>
              <a:t>Приоритетные задачи:</a:t>
            </a:r>
            <a:endParaRPr lang="ru-RU" sz="2800" dirty="0">
              <a:solidFill>
                <a:srgbClr val="339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0" y="971147"/>
            <a:ext cx="9144000" cy="0"/>
          </a:xfrm>
          <a:prstGeom prst="line">
            <a:avLst/>
          </a:prstGeom>
          <a:ln w="57150">
            <a:solidFill>
              <a:srgbClr val="FE83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10025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+mn-lt"/>
              </a:rPr>
              <a:t>…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0" y="971147"/>
            <a:ext cx="9144000" cy="0"/>
          </a:xfrm>
          <a:prstGeom prst="line">
            <a:avLst/>
          </a:prstGeom>
          <a:ln w="57150">
            <a:solidFill>
              <a:srgbClr val="36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690842" y="1915578"/>
            <a:ext cx="1277850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/>
          <a:p>
            <a:pPr algn="r"/>
            <a:r>
              <a:rPr lang="ru-RU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</a:rPr>
              <a:t>СЕНТЯБРЬ</a:t>
            </a:r>
            <a:endParaRPr lang="ru-RU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406650" y="6519446"/>
            <a:ext cx="6570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noProof="1" smtClean="0">
                <a:solidFill>
                  <a:schemeClr val="bg1"/>
                </a:solidFill>
                <a:latin typeface="+mn-lt"/>
              </a:rPr>
              <a:t>РАЗДЕЛ 1. Качество и доступность </a:t>
            </a:r>
            <a:r>
              <a:rPr lang="en-US" sz="1600" noProof="1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600" noProof="1" smtClean="0">
                <a:solidFill>
                  <a:schemeClr val="bg1"/>
                </a:solidFill>
                <a:latin typeface="+mn-lt"/>
              </a:rPr>
              <a:t>общего образования. </a:t>
            </a:r>
            <a:r>
              <a:rPr lang="en-US" sz="1600" noProof="1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600" noProof="1" smtClean="0">
                <a:solidFill>
                  <a:schemeClr val="bg1"/>
                </a:solidFill>
                <a:latin typeface="+mn-lt"/>
              </a:rPr>
              <a:t>Введение ФГОС</a:t>
            </a:r>
            <a:endParaRPr lang="en-GB" sz="1600" noProof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695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Результат изменений</a:t>
            </a:r>
            <a:endParaRPr lang="ru-RU" sz="4000" dirty="0">
              <a:solidFill>
                <a:srgbClr val="0070C0"/>
              </a:solidFill>
            </a:endParaRP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116632"/>
            <a:ext cx="857250" cy="882650"/>
            <a:chOff x="0" y="386915"/>
            <a:chExt cx="1672102" cy="2041381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92696"/>
              <a:ext cx="1672102" cy="173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4844" y="386915"/>
              <a:ext cx="936104" cy="36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Прямоугольник 16"/>
          <p:cNvSpPr/>
          <p:nvPr/>
        </p:nvSpPr>
        <p:spPr>
          <a:xfrm>
            <a:off x="1979712" y="4149080"/>
            <a:ext cx="7272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Создание в районе условий для профессионального развития педагогов, способных обеспечить современное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качество образования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" name="Группа 17"/>
          <p:cNvGrpSpPr/>
          <p:nvPr/>
        </p:nvGrpSpPr>
        <p:grpSpPr>
          <a:xfrm>
            <a:off x="251520" y="4437112"/>
            <a:ext cx="1584176" cy="1368152"/>
            <a:chOff x="755575" y="1988840"/>
            <a:chExt cx="936105" cy="1008112"/>
          </a:xfrm>
          <a:solidFill>
            <a:srgbClr val="0070C0"/>
          </a:solidFill>
          <a:effectLst/>
        </p:grpSpPr>
        <p:grpSp>
          <p:nvGrpSpPr>
            <p:cNvPr id="4" name="Группа 25"/>
            <p:cNvGrpSpPr/>
            <p:nvPr/>
          </p:nvGrpSpPr>
          <p:grpSpPr>
            <a:xfrm>
              <a:off x="755575" y="1988840"/>
              <a:ext cx="792088" cy="1008112"/>
              <a:chOff x="1254154" y="2612571"/>
              <a:chExt cx="792088" cy="1008112"/>
            </a:xfrm>
            <a:grpFill/>
          </p:grpSpPr>
          <p:sp>
            <p:nvSpPr>
              <p:cNvPr id="25" name="Равнобедренный треугольник 24"/>
              <p:cNvSpPr/>
              <p:nvPr/>
            </p:nvSpPr>
            <p:spPr>
              <a:xfrm rot="16200000" flipV="1">
                <a:off x="1146142" y="2720583"/>
                <a:ext cx="1008112" cy="792088"/>
              </a:xfrm>
              <a:prstGeom prst="triangle">
                <a:avLst/>
              </a:prstGeom>
              <a:solidFill>
                <a:srgbClr val="0070C0"/>
              </a:solidFill>
              <a:ln w="38100">
                <a:solidFill>
                  <a:srgbClr val="0070C0"/>
                </a:solidFill>
              </a:ln>
              <a:effectLst>
                <a:outerShdw blurRad="76200" dist="12700" dir="2700000" sy="-23000" kx="-800400" algn="bl" rotWithShape="0">
                  <a:prstClr val="black">
                    <a:alpha val="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326162" y="2900603"/>
                <a:ext cx="18473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ru-RU" sz="2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24" name="Прямоугольник 23"/>
            <p:cNvSpPr/>
            <p:nvPr/>
          </p:nvSpPr>
          <p:spPr>
            <a:xfrm>
              <a:off x="1619672" y="2060848"/>
              <a:ext cx="72008" cy="936104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333CC"/>
                </a:solidFill>
              </a:endParaRPr>
            </a:p>
          </p:txBody>
        </p:sp>
      </p:grpSp>
      <p:pic>
        <p:nvPicPr>
          <p:cNvPr id="24578" name="Picture 2" descr="C:\Documents and Settings\user\Рабочий стол\ф\молодой учител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340768"/>
            <a:ext cx="3826396" cy="255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единительная линия 24"/>
          <p:cNvCxnSpPr/>
          <p:nvPr/>
        </p:nvCxnSpPr>
        <p:spPr>
          <a:xfrm>
            <a:off x="0" y="971147"/>
            <a:ext cx="9144000" cy="0"/>
          </a:xfrm>
          <a:prstGeom prst="line">
            <a:avLst/>
          </a:prstGeom>
          <a:ln w="57150">
            <a:solidFill>
              <a:srgbClr val="36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561388" y="1690873"/>
            <a:ext cx="0" cy="4320000"/>
          </a:xfrm>
          <a:prstGeom prst="line">
            <a:avLst/>
          </a:prstGeom>
          <a:ln w="57150">
            <a:solidFill>
              <a:srgbClr val="9AB0D2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>
            <a:spLocks noChangeAspect="1"/>
          </p:cNvSpPr>
          <p:nvPr/>
        </p:nvSpPr>
        <p:spPr>
          <a:xfrm>
            <a:off x="4431323" y="1953474"/>
            <a:ext cx="252000" cy="252000"/>
          </a:xfrm>
          <a:prstGeom prst="ellipse">
            <a:avLst/>
          </a:prstGeom>
          <a:solidFill>
            <a:srgbClr val="3661A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>
            <a:spLocks noChangeAspect="1"/>
          </p:cNvSpPr>
          <p:nvPr/>
        </p:nvSpPr>
        <p:spPr>
          <a:xfrm>
            <a:off x="4427984" y="4149080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67"/>
          <p:cNvGrpSpPr/>
          <p:nvPr/>
        </p:nvGrpSpPr>
        <p:grpSpPr>
          <a:xfrm>
            <a:off x="525082" y="1856607"/>
            <a:ext cx="3708000" cy="1500007"/>
            <a:chOff x="525082" y="1949917"/>
            <a:chExt cx="3708000" cy="1500007"/>
          </a:xfrm>
        </p:grpSpPr>
        <p:grpSp>
          <p:nvGrpSpPr>
            <p:cNvPr id="3" name="Группа 39"/>
            <p:cNvGrpSpPr/>
            <p:nvPr/>
          </p:nvGrpSpPr>
          <p:grpSpPr>
            <a:xfrm flipH="1">
              <a:off x="525082" y="1956169"/>
              <a:ext cx="3708000" cy="1493755"/>
              <a:chOff x="4402136" y="2432050"/>
              <a:chExt cx="2876488" cy="1137951"/>
            </a:xfrm>
          </p:grpSpPr>
          <p:sp>
            <p:nvSpPr>
              <p:cNvPr id="48" name="Прямоугольник 47"/>
              <p:cNvSpPr/>
              <p:nvPr/>
            </p:nvSpPr>
            <p:spPr>
              <a:xfrm>
                <a:off x="4560175" y="2692401"/>
                <a:ext cx="2708926" cy="877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3661A6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ru-RU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Качество и доступность </a:t>
                </a:r>
                <a:br>
                  <a:rPr lang="ru-RU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ru-RU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общего образования. </a:t>
                </a:r>
                <a:br>
                  <a:rPr lang="ru-RU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ru-RU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Введение ФГОС</a:t>
                </a:r>
                <a:endParaRPr lang="en-GB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9" name="Выноска со стрелкой влево 48"/>
              <p:cNvSpPr/>
              <p:nvPr/>
            </p:nvSpPr>
            <p:spPr>
              <a:xfrm>
                <a:off x="4402136" y="2432050"/>
                <a:ext cx="2876488" cy="301675"/>
              </a:xfrm>
              <a:prstGeom prst="leftArrowCallout">
                <a:avLst>
                  <a:gd name="adj1" fmla="val 50000"/>
                  <a:gd name="adj2" fmla="val 25000"/>
                  <a:gd name="adj3" fmla="val 41455"/>
                  <a:gd name="adj4" fmla="val 95310"/>
                </a:avLst>
              </a:prstGeom>
              <a:solidFill>
                <a:srgbClr val="3661A6"/>
              </a:solidFill>
              <a:ln w="19050">
                <a:solidFill>
                  <a:srgbClr val="3661A6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3474439" y="1949917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latin typeface="+mn-lt"/>
                </a:rPr>
                <a:t>01</a:t>
              </a:r>
              <a:endParaRPr lang="ru-RU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61" name="Овал 60"/>
          <p:cNvSpPr>
            <a:spLocks noChangeAspect="1"/>
          </p:cNvSpPr>
          <p:nvPr/>
        </p:nvSpPr>
        <p:spPr>
          <a:xfrm>
            <a:off x="4427984" y="2996952"/>
            <a:ext cx="252000" cy="2520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65"/>
          <p:cNvGrpSpPr/>
          <p:nvPr/>
        </p:nvGrpSpPr>
        <p:grpSpPr>
          <a:xfrm>
            <a:off x="4860032" y="2924944"/>
            <a:ext cx="3708000" cy="1493755"/>
            <a:chOff x="4823705" y="2879148"/>
            <a:chExt cx="3708000" cy="1493755"/>
          </a:xfrm>
        </p:grpSpPr>
        <p:grpSp>
          <p:nvGrpSpPr>
            <p:cNvPr id="5" name="Группа 39"/>
            <p:cNvGrpSpPr/>
            <p:nvPr/>
          </p:nvGrpSpPr>
          <p:grpSpPr>
            <a:xfrm>
              <a:off x="4823705" y="2879148"/>
              <a:ext cx="3708000" cy="1493755"/>
              <a:chOff x="4402136" y="2432050"/>
              <a:chExt cx="2876488" cy="1137951"/>
            </a:xfrm>
          </p:grpSpPr>
          <p:sp>
            <p:nvSpPr>
              <p:cNvPr id="54" name="Прямоугольник 53"/>
              <p:cNvSpPr/>
              <p:nvPr/>
            </p:nvSpPr>
            <p:spPr>
              <a:xfrm>
                <a:off x="4560175" y="2692401"/>
                <a:ext cx="2708926" cy="877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B0F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/>
                <a:r>
                  <a:rPr lang="ru-RU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Совершенствование </a:t>
                </a:r>
                <a:br>
                  <a:rPr lang="ru-RU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ru-RU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учительского корпуса: квалификации, кадровый состав</a:t>
                </a:r>
              </a:p>
              <a:p>
                <a:pPr algn="ctr"/>
                <a:endParaRPr lang="ru-RU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5" name="Выноска со стрелкой влево 54"/>
              <p:cNvSpPr/>
              <p:nvPr/>
            </p:nvSpPr>
            <p:spPr>
              <a:xfrm>
                <a:off x="4402136" y="2432050"/>
                <a:ext cx="2876488" cy="301675"/>
              </a:xfrm>
              <a:prstGeom prst="leftArrowCallout">
                <a:avLst>
                  <a:gd name="adj1" fmla="val 50000"/>
                  <a:gd name="adj2" fmla="val 25000"/>
                  <a:gd name="adj3" fmla="val 41455"/>
                  <a:gd name="adj4" fmla="val 95310"/>
                </a:avLst>
              </a:prstGeom>
              <a:solidFill>
                <a:srgbClr val="00B0F0"/>
              </a:solidFill>
              <a:ln w="19050">
                <a:solidFill>
                  <a:srgbClr val="00B0F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5029862" y="2892600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latin typeface="+mn-lt"/>
                </a:rPr>
                <a:t>0</a:t>
              </a:r>
              <a:r>
                <a:rPr lang="en-US" sz="2000" b="1" dirty="0" smtClean="0">
                  <a:solidFill>
                    <a:schemeClr val="bg1"/>
                  </a:solidFill>
                  <a:latin typeface="+mn-lt"/>
                </a:rPr>
                <a:t>2</a:t>
              </a:r>
              <a:endParaRPr lang="ru-RU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6" name="Группа 68"/>
          <p:cNvGrpSpPr/>
          <p:nvPr/>
        </p:nvGrpSpPr>
        <p:grpSpPr>
          <a:xfrm>
            <a:off x="539552" y="4077072"/>
            <a:ext cx="3708000" cy="1493755"/>
            <a:chOff x="525082" y="3802127"/>
            <a:chExt cx="3708000" cy="1493755"/>
          </a:xfrm>
        </p:grpSpPr>
        <p:grpSp>
          <p:nvGrpSpPr>
            <p:cNvPr id="7" name="Группа 39"/>
            <p:cNvGrpSpPr/>
            <p:nvPr/>
          </p:nvGrpSpPr>
          <p:grpSpPr>
            <a:xfrm flipH="1">
              <a:off x="525082" y="3802127"/>
              <a:ext cx="3708000" cy="1493755"/>
              <a:chOff x="4402136" y="2432050"/>
              <a:chExt cx="2876488" cy="1137951"/>
            </a:xfrm>
          </p:grpSpPr>
          <p:sp>
            <p:nvSpPr>
              <p:cNvPr id="51" name="Прямоугольник 50"/>
              <p:cNvSpPr/>
              <p:nvPr/>
            </p:nvSpPr>
            <p:spPr>
              <a:xfrm>
                <a:off x="4550570" y="2692401"/>
                <a:ext cx="2718531" cy="877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/>
                <a:r>
                  <a:rPr lang="ru-RU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Управление </a:t>
                </a:r>
                <a:br>
                  <a:rPr lang="ru-RU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ru-RU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на основе муниципальной образовательной политики</a:t>
                </a:r>
              </a:p>
              <a:p>
                <a:pPr algn="ctr"/>
                <a:endParaRPr lang="ru-RU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Выноска со стрелкой влево 51"/>
              <p:cNvSpPr/>
              <p:nvPr/>
            </p:nvSpPr>
            <p:spPr>
              <a:xfrm>
                <a:off x="4402136" y="2432050"/>
                <a:ext cx="2876488" cy="301675"/>
              </a:xfrm>
              <a:prstGeom prst="leftArrowCallout">
                <a:avLst>
                  <a:gd name="adj1" fmla="val 50000"/>
                  <a:gd name="adj2" fmla="val 25000"/>
                  <a:gd name="adj3" fmla="val 41455"/>
                  <a:gd name="adj4" fmla="val 95310"/>
                </a:avLst>
              </a:prstGeom>
              <a:solidFill>
                <a:srgbClr val="0070C0"/>
              </a:solidFill>
              <a:ln w="19050">
                <a:solidFill>
                  <a:srgbClr val="0070C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3483866" y="3806997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latin typeface="+mn-lt"/>
                </a:rPr>
                <a:t>0</a:t>
              </a:r>
              <a:r>
                <a:rPr lang="en-US" sz="2000" b="1" dirty="0" smtClean="0">
                  <a:solidFill>
                    <a:schemeClr val="bg1"/>
                  </a:solidFill>
                  <a:latin typeface="+mn-lt"/>
                </a:rPr>
                <a:t>3</a:t>
              </a:r>
              <a:endParaRPr lang="ru-RU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79695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Основные разделы доклада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8" name="Группа 2"/>
          <p:cNvGrpSpPr>
            <a:grpSpLocks/>
          </p:cNvGrpSpPr>
          <p:nvPr/>
        </p:nvGrpSpPr>
        <p:grpSpPr bwMode="auto">
          <a:xfrm>
            <a:off x="0" y="115888"/>
            <a:ext cx="857250" cy="882650"/>
            <a:chOff x="0" y="386915"/>
            <a:chExt cx="1672102" cy="2041381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92696"/>
              <a:ext cx="1672102" cy="173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4844" y="386915"/>
              <a:ext cx="936104" cy="36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423205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0" y="971147"/>
            <a:ext cx="9144000" cy="0"/>
          </a:xfrm>
          <a:prstGeom prst="line">
            <a:avLst/>
          </a:prstGeom>
          <a:ln w="57150">
            <a:solidFill>
              <a:srgbClr val="FE83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98072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+mn-lt"/>
              </a:rPr>
              <a:t>…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0" y="971147"/>
            <a:ext cx="9144000" cy="0"/>
          </a:xfrm>
          <a:prstGeom prst="line">
            <a:avLst/>
          </a:prstGeom>
          <a:ln w="57150">
            <a:solidFill>
              <a:srgbClr val="36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406650" y="6519446"/>
            <a:ext cx="6570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noProof="1" smtClean="0">
                <a:solidFill>
                  <a:schemeClr val="bg1"/>
                </a:solidFill>
                <a:latin typeface="+mn-lt"/>
              </a:rPr>
              <a:t>РАЗДЕЛ 1. Качество и доступность </a:t>
            </a:r>
            <a:r>
              <a:rPr lang="en-US" sz="1600" noProof="1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600" noProof="1" smtClean="0">
                <a:solidFill>
                  <a:schemeClr val="bg1"/>
                </a:solidFill>
                <a:latin typeface="+mn-lt"/>
              </a:rPr>
              <a:t>общего образования. </a:t>
            </a:r>
            <a:r>
              <a:rPr lang="en-US" sz="1600" noProof="1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600" noProof="1" smtClean="0">
                <a:solidFill>
                  <a:schemeClr val="bg1"/>
                </a:solidFill>
                <a:latin typeface="+mn-lt"/>
              </a:rPr>
              <a:t>Введение ФГОС</a:t>
            </a:r>
            <a:endParaRPr lang="en-GB" sz="1600" noProof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Стандарт деятельности руководителя</a:t>
            </a:r>
            <a:endParaRPr lang="ru-RU" sz="4000" dirty="0">
              <a:solidFill>
                <a:srgbClr val="0070C0"/>
              </a:solidFill>
            </a:endParaRP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116632"/>
            <a:ext cx="857250" cy="882650"/>
            <a:chOff x="0" y="386915"/>
            <a:chExt cx="1672102" cy="2041381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92696"/>
              <a:ext cx="1672102" cy="173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4844" y="386915"/>
              <a:ext cx="936104" cy="36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Freeform 5"/>
          <p:cNvSpPr>
            <a:spLocks noChangeAspect="1"/>
          </p:cNvSpPr>
          <p:nvPr/>
        </p:nvSpPr>
        <p:spPr bwMode="auto">
          <a:xfrm>
            <a:off x="2042544" y="1844826"/>
            <a:ext cx="5534784" cy="1512067"/>
          </a:xfrm>
          <a:custGeom>
            <a:avLst/>
            <a:gdLst>
              <a:gd name="connsiteX0" fmla="*/ 2812 w 12812"/>
              <a:gd name="connsiteY0" fmla="*/ 0 h 10118"/>
              <a:gd name="connsiteX1" fmla="*/ 11536 w 12812"/>
              <a:gd name="connsiteY1" fmla="*/ 0 h 10118"/>
              <a:gd name="connsiteX2" fmla="*/ 11601 w 12812"/>
              <a:gd name="connsiteY2" fmla="*/ 9 h 10118"/>
              <a:gd name="connsiteX3" fmla="*/ 11666 w 12812"/>
              <a:gd name="connsiteY3" fmla="*/ 25 h 10118"/>
              <a:gd name="connsiteX4" fmla="*/ 11729 w 12812"/>
              <a:gd name="connsiteY4" fmla="*/ 57 h 10118"/>
              <a:gd name="connsiteX5" fmla="*/ 11792 w 12812"/>
              <a:gd name="connsiteY5" fmla="*/ 102 h 10118"/>
              <a:gd name="connsiteX6" fmla="*/ 11853 w 12812"/>
              <a:gd name="connsiteY6" fmla="*/ 157 h 10118"/>
              <a:gd name="connsiteX7" fmla="*/ 11914 w 12812"/>
              <a:gd name="connsiteY7" fmla="*/ 225 h 10118"/>
              <a:gd name="connsiteX8" fmla="*/ 11972 w 12812"/>
              <a:gd name="connsiteY8" fmla="*/ 303 h 10118"/>
              <a:gd name="connsiteX9" fmla="*/ 12031 w 12812"/>
              <a:gd name="connsiteY9" fmla="*/ 391 h 10118"/>
              <a:gd name="connsiteX10" fmla="*/ 12087 w 12812"/>
              <a:gd name="connsiteY10" fmla="*/ 492 h 10118"/>
              <a:gd name="connsiteX11" fmla="*/ 12142 w 12812"/>
              <a:gd name="connsiteY11" fmla="*/ 603 h 10118"/>
              <a:gd name="connsiteX12" fmla="*/ 12195 w 12812"/>
              <a:gd name="connsiteY12" fmla="*/ 724 h 10118"/>
              <a:gd name="connsiteX13" fmla="*/ 12247 w 12812"/>
              <a:gd name="connsiteY13" fmla="*/ 853 h 10118"/>
              <a:gd name="connsiteX14" fmla="*/ 12297 w 12812"/>
              <a:gd name="connsiteY14" fmla="*/ 995 h 10118"/>
              <a:gd name="connsiteX15" fmla="*/ 12346 w 12812"/>
              <a:gd name="connsiteY15" fmla="*/ 1142 h 10118"/>
              <a:gd name="connsiteX16" fmla="*/ 12392 w 12812"/>
              <a:gd name="connsiteY16" fmla="*/ 1302 h 10118"/>
              <a:gd name="connsiteX17" fmla="*/ 12437 w 12812"/>
              <a:gd name="connsiteY17" fmla="*/ 1466 h 10118"/>
              <a:gd name="connsiteX18" fmla="*/ 12478 w 12812"/>
              <a:gd name="connsiteY18" fmla="*/ 1641 h 10118"/>
              <a:gd name="connsiteX19" fmla="*/ 12519 w 12812"/>
              <a:gd name="connsiteY19" fmla="*/ 1821 h 10118"/>
              <a:gd name="connsiteX20" fmla="*/ 12557 w 12812"/>
              <a:gd name="connsiteY20" fmla="*/ 2012 h 10118"/>
              <a:gd name="connsiteX21" fmla="*/ 12593 w 12812"/>
              <a:gd name="connsiteY21" fmla="*/ 2208 h 10118"/>
              <a:gd name="connsiteX22" fmla="*/ 12626 w 12812"/>
              <a:gd name="connsiteY22" fmla="*/ 2408 h 10118"/>
              <a:gd name="connsiteX23" fmla="*/ 12657 w 12812"/>
              <a:gd name="connsiteY23" fmla="*/ 2619 h 10118"/>
              <a:gd name="connsiteX24" fmla="*/ 12685 w 12812"/>
              <a:gd name="connsiteY24" fmla="*/ 2833 h 10118"/>
              <a:gd name="connsiteX25" fmla="*/ 12711 w 12812"/>
              <a:gd name="connsiteY25" fmla="*/ 3059 h 10118"/>
              <a:gd name="connsiteX26" fmla="*/ 12734 w 12812"/>
              <a:gd name="connsiteY26" fmla="*/ 3284 h 10118"/>
              <a:gd name="connsiteX27" fmla="*/ 12754 w 12812"/>
              <a:gd name="connsiteY27" fmla="*/ 3514 h 10118"/>
              <a:gd name="connsiteX28" fmla="*/ 12771 w 12812"/>
              <a:gd name="connsiteY28" fmla="*/ 3753 h 10118"/>
              <a:gd name="connsiteX29" fmla="*/ 12785 w 12812"/>
              <a:gd name="connsiteY29" fmla="*/ 3994 h 10118"/>
              <a:gd name="connsiteX30" fmla="*/ 12797 w 12812"/>
              <a:gd name="connsiteY30" fmla="*/ 4240 h 10118"/>
              <a:gd name="connsiteX31" fmla="*/ 12805 w 12812"/>
              <a:gd name="connsiteY31" fmla="*/ 4490 h 10118"/>
              <a:gd name="connsiteX32" fmla="*/ 12810 w 12812"/>
              <a:gd name="connsiteY32" fmla="*/ 4743 h 10118"/>
              <a:gd name="connsiteX33" fmla="*/ 12812 w 12812"/>
              <a:gd name="connsiteY33" fmla="*/ 4998 h 10118"/>
              <a:gd name="connsiteX34" fmla="*/ 12810 w 12812"/>
              <a:gd name="connsiteY34" fmla="*/ 5257 h 10118"/>
              <a:gd name="connsiteX35" fmla="*/ 12805 w 12812"/>
              <a:gd name="connsiteY35" fmla="*/ 5510 h 10118"/>
              <a:gd name="connsiteX36" fmla="*/ 12797 w 12812"/>
              <a:gd name="connsiteY36" fmla="*/ 5760 h 10118"/>
              <a:gd name="connsiteX37" fmla="*/ 12785 w 12812"/>
              <a:gd name="connsiteY37" fmla="*/ 6006 h 10118"/>
              <a:gd name="connsiteX38" fmla="*/ 12771 w 12812"/>
              <a:gd name="connsiteY38" fmla="*/ 6247 h 10118"/>
              <a:gd name="connsiteX39" fmla="*/ 12754 w 12812"/>
              <a:gd name="connsiteY39" fmla="*/ 6486 h 10118"/>
              <a:gd name="connsiteX40" fmla="*/ 12734 w 12812"/>
              <a:gd name="connsiteY40" fmla="*/ 6716 h 10118"/>
              <a:gd name="connsiteX41" fmla="*/ 12711 w 12812"/>
              <a:gd name="connsiteY41" fmla="*/ 6941 h 10118"/>
              <a:gd name="connsiteX42" fmla="*/ 12685 w 12812"/>
              <a:gd name="connsiteY42" fmla="*/ 7167 h 10118"/>
              <a:gd name="connsiteX43" fmla="*/ 12657 w 12812"/>
              <a:gd name="connsiteY43" fmla="*/ 7381 h 10118"/>
              <a:gd name="connsiteX44" fmla="*/ 12626 w 12812"/>
              <a:gd name="connsiteY44" fmla="*/ 7592 h 10118"/>
              <a:gd name="connsiteX45" fmla="*/ 12593 w 12812"/>
              <a:gd name="connsiteY45" fmla="*/ 7792 h 10118"/>
              <a:gd name="connsiteX46" fmla="*/ 12557 w 12812"/>
              <a:gd name="connsiteY46" fmla="*/ 7988 h 10118"/>
              <a:gd name="connsiteX47" fmla="*/ 12519 w 12812"/>
              <a:gd name="connsiteY47" fmla="*/ 8179 h 10118"/>
              <a:gd name="connsiteX48" fmla="*/ 12478 w 12812"/>
              <a:gd name="connsiteY48" fmla="*/ 8359 h 10118"/>
              <a:gd name="connsiteX49" fmla="*/ 12437 w 12812"/>
              <a:gd name="connsiteY49" fmla="*/ 8534 h 10118"/>
              <a:gd name="connsiteX50" fmla="*/ 12392 w 12812"/>
              <a:gd name="connsiteY50" fmla="*/ 8698 h 10118"/>
              <a:gd name="connsiteX51" fmla="*/ 12346 w 12812"/>
              <a:gd name="connsiteY51" fmla="*/ 8858 h 10118"/>
              <a:gd name="connsiteX52" fmla="*/ 12297 w 12812"/>
              <a:gd name="connsiteY52" fmla="*/ 9005 h 10118"/>
              <a:gd name="connsiteX53" fmla="*/ 12247 w 12812"/>
              <a:gd name="connsiteY53" fmla="*/ 9147 h 10118"/>
              <a:gd name="connsiteX54" fmla="*/ 12195 w 12812"/>
              <a:gd name="connsiteY54" fmla="*/ 9276 h 10118"/>
              <a:gd name="connsiteX55" fmla="*/ 12142 w 12812"/>
              <a:gd name="connsiteY55" fmla="*/ 9397 h 10118"/>
              <a:gd name="connsiteX56" fmla="*/ 12087 w 12812"/>
              <a:gd name="connsiteY56" fmla="*/ 9508 h 10118"/>
              <a:gd name="connsiteX57" fmla="*/ 12031 w 12812"/>
              <a:gd name="connsiteY57" fmla="*/ 9609 h 10118"/>
              <a:gd name="connsiteX58" fmla="*/ 11972 w 12812"/>
              <a:gd name="connsiteY58" fmla="*/ 9697 h 10118"/>
              <a:gd name="connsiteX59" fmla="*/ 11914 w 12812"/>
              <a:gd name="connsiteY59" fmla="*/ 9775 h 10118"/>
              <a:gd name="connsiteX60" fmla="*/ 11853 w 12812"/>
              <a:gd name="connsiteY60" fmla="*/ 9843 h 10118"/>
              <a:gd name="connsiteX61" fmla="*/ 11792 w 12812"/>
              <a:gd name="connsiteY61" fmla="*/ 9898 h 10118"/>
              <a:gd name="connsiteX62" fmla="*/ 11729 w 12812"/>
              <a:gd name="connsiteY62" fmla="*/ 9943 h 10118"/>
              <a:gd name="connsiteX63" fmla="*/ 11666 w 12812"/>
              <a:gd name="connsiteY63" fmla="*/ 9975 h 10118"/>
              <a:gd name="connsiteX64" fmla="*/ 11601 w 12812"/>
              <a:gd name="connsiteY64" fmla="*/ 9991 h 10118"/>
              <a:gd name="connsiteX65" fmla="*/ 11536 w 12812"/>
              <a:gd name="connsiteY65" fmla="*/ 10000 h 10118"/>
              <a:gd name="connsiteX66" fmla="*/ 0 w 12812"/>
              <a:gd name="connsiteY66" fmla="*/ 10118 h 10118"/>
              <a:gd name="connsiteX67" fmla="*/ 2812 w 12812"/>
              <a:gd name="connsiteY67" fmla="*/ 0 h 10118"/>
              <a:gd name="connsiteX0" fmla="*/ 0 w 12812"/>
              <a:gd name="connsiteY0" fmla="*/ 0 h 10321"/>
              <a:gd name="connsiteX1" fmla="*/ 11536 w 12812"/>
              <a:gd name="connsiteY1" fmla="*/ 203 h 10321"/>
              <a:gd name="connsiteX2" fmla="*/ 11601 w 12812"/>
              <a:gd name="connsiteY2" fmla="*/ 212 h 10321"/>
              <a:gd name="connsiteX3" fmla="*/ 11666 w 12812"/>
              <a:gd name="connsiteY3" fmla="*/ 228 h 10321"/>
              <a:gd name="connsiteX4" fmla="*/ 11729 w 12812"/>
              <a:gd name="connsiteY4" fmla="*/ 260 h 10321"/>
              <a:gd name="connsiteX5" fmla="*/ 11792 w 12812"/>
              <a:gd name="connsiteY5" fmla="*/ 305 h 10321"/>
              <a:gd name="connsiteX6" fmla="*/ 11853 w 12812"/>
              <a:gd name="connsiteY6" fmla="*/ 360 h 10321"/>
              <a:gd name="connsiteX7" fmla="*/ 11914 w 12812"/>
              <a:gd name="connsiteY7" fmla="*/ 428 h 10321"/>
              <a:gd name="connsiteX8" fmla="*/ 11972 w 12812"/>
              <a:gd name="connsiteY8" fmla="*/ 506 h 10321"/>
              <a:gd name="connsiteX9" fmla="*/ 12031 w 12812"/>
              <a:gd name="connsiteY9" fmla="*/ 594 h 10321"/>
              <a:gd name="connsiteX10" fmla="*/ 12087 w 12812"/>
              <a:gd name="connsiteY10" fmla="*/ 695 h 10321"/>
              <a:gd name="connsiteX11" fmla="*/ 12142 w 12812"/>
              <a:gd name="connsiteY11" fmla="*/ 806 h 10321"/>
              <a:gd name="connsiteX12" fmla="*/ 12195 w 12812"/>
              <a:gd name="connsiteY12" fmla="*/ 927 h 10321"/>
              <a:gd name="connsiteX13" fmla="*/ 12247 w 12812"/>
              <a:gd name="connsiteY13" fmla="*/ 1056 h 10321"/>
              <a:gd name="connsiteX14" fmla="*/ 12297 w 12812"/>
              <a:gd name="connsiteY14" fmla="*/ 1198 h 10321"/>
              <a:gd name="connsiteX15" fmla="*/ 12346 w 12812"/>
              <a:gd name="connsiteY15" fmla="*/ 1345 h 10321"/>
              <a:gd name="connsiteX16" fmla="*/ 12392 w 12812"/>
              <a:gd name="connsiteY16" fmla="*/ 1505 h 10321"/>
              <a:gd name="connsiteX17" fmla="*/ 12437 w 12812"/>
              <a:gd name="connsiteY17" fmla="*/ 1669 h 10321"/>
              <a:gd name="connsiteX18" fmla="*/ 12478 w 12812"/>
              <a:gd name="connsiteY18" fmla="*/ 1844 h 10321"/>
              <a:gd name="connsiteX19" fmla="*/ 12519 w 12812"/>
              <a:gd name="connsiteY19" fmla="*/ 2024 h 10321"/>
              <a:gd name="connsiteX20" fmla="*/ 12557 w 12812"/>
              <a:gd name="connsiteY20" fmla="*/ 2215 h 10321"/>
              <a:gd name="connsiteX21" fmla="*/ 12593 w 12812"/>
              <a:gd name="connsiteY21" fmla="*/ 2411 h 10321"/>
              <a:gd name="connsiteX22" fmla="*/ 12626 w 12812"/>
              <a:gd name="connsiteY22" fmla="*/ 2611 h 10321"/>
              <a:gd name="connsiteX23" fmla="*/ 12657 w 12812"/>
              <a:gd name="connsiteY23" fmla="*/ 2822 h 10321"/>
              <a:gd name="connsiteX24" fmla="*/ 12685 w 12812"/>
              <a:gd name="connsiteY24" fmla="*/ 3036 h 10321"/>
              <a:gd name="connsiteX25" fmla="*/ 12711 w 12812"/>
              <a:gd name="connsiteY25" fmla="*/ 3262 h 10321"/>
              <a:gd name="connsiteX26" fmla="*/ 12734 w 12812"/>
              <a:gd name="connsiteY26" fmla="*/ 3487 h 10321"/>
              <a:gd name="connsiteX27" fmla="*/ 12754 w 12812"/>
              <a:gd name="connsiteY27" fmla="*/ 3717 h 10321"/>
              <a:gd name="connsiteX28" fmla="*/ 12771 w 12812"/>
              <a:gd name="connsiteY28" fmla="*/ 3956 h 10321"/>
              <a:gd name="connsiteX29" fmla="*/ 12785 w 12812"/>
              <a:gd name="connsiteY29" fmla="*/ 4197 h 10321"/>
              <a:gd name="connsiteX30" fmla="*/ 12797 w 12812"/>
              <a:gd name="connsiteY30" fmla="*/ 4443 h 10321"/>
              <a:gd name="connsiteX31" fmla="*/ 12805 w 12812"/>
              <a:gd name="connsiteY31" fmla="*/ 4693 h 10321"/>
              <a:gd name="connsiteX32" fmla="*/ 12810 w 12812"/>
              <a:gd name="connsiteY32" fmla="*/ 4946 h 10321"/>
              <a:gd name="connsiteX33" fmla="*/ 12812 w 12812"/>
              <a:gd name="connsiteY33" fmla="*/ 5201 h 10321"/>
              <a:gd name="connsiteX34" fmla="*/ 12810 w 12812"/>
              <a:gd name="connsiteY34" fmla="*/ 5460 h 10321"/>
              <a:gd name="connsiteX35" fmla="*/ 12805 w 12812"/>
              <a:gd name="connsiteY35" fmla="*/ 5713 h 10321"/>
              <a:gd name="connsiteX36" fmla="*/ 12797 w 12812"/>
              <a:gd name="connsiteY36" fmla="*/ 5963 h 10321"/>
              <a:gd name="connsiteX37" fmla="*/ 12785 w 12812"/>
              <a:gd name="connsiteY37" fmla="*/ 6209 h 10321"/>
              <a:gd name="connsiteX38" fmla="*/ 12771 w 12812"/>
              <a:gd name="connsiteY38" fmla="*/ 6450 h 10321"/>
              <a:gd name="connsiteX39" fmla="*/ 12754 w 12812"/>
              <a:gd name="connsiteY39" fmla="*/ 6689 h 10321"/>
              <a:gd name="connsiteX40" fmla="*/ 12734 w 12812"/>
              <a:gd name="connsiteY40" fmla="*/ 6919 h 10321"/>
              <a:gd name="connsiteX41" fmla="*/ 12711 w 12812"/>
              <a:gd name="connsiteY41" fmla="*/ 7144 h 10321"/>
              <a:gd name="connsiteX42" fmla="*/ 12685 w 12812"/>
              <a:gd name="connsiteY42" fmla="*/ 7370 h 10321"/>
              <a:gd name="connsiteX43" fmla="*/ 12657 w 12812"/>
              <a:gd name="connsiteY43" fmla="*/ 7584 h 10321"/>
              <a:gd name="connsiteX44" fmla="*/ 12626 w 12812"/>
              <a:gd name="connsiteY44" fmla="*/ 7795 h 10321"/>
              <a:gd name="connsiteX45" fmla="*/ 12593 w 12812"/>
              <a:gd name="connsiteY45" fmla="*/ 7995 h 10321"/>
              <a:gd name="connsiteX46" fmla="*/ 12557 w 12812"/>
              <a:gd name="connsiteY46" fmla="*/ 8191 h 10321"/>
              <a:gd name="connsiteX47" fmla="*/ 12519 w 12812"/>
              <a:gd name="connsiteY47" fmla="*/ 8382 h 10321"/>
              <a:gd name="connsiteX48" fmla="*/ 12478 w 12812"/>
              <a:gd name="connsiteY48" fmla="*/ 8562 h 10321"/>
              <a:gd name="connsiteX49" fmla="*/ 12437 w 12812"/>
              <a:gd name="connsiteY49" fmla="*/ 8737 h 10321"/>
              <a:gd name="connsiteX50" fmla="*/ 12392 w 12812"/>
              <a:gd name="connsiteY50" fmla="*/ 8901 h 10321"/>
              <a:gd name="connsiteX51" fmla="*/ 12346 w 12812"/>
              <a:gd name="connsiteY51" fmla="*/ 9061 h 10321"/>
              <a:gd name="connsiteX52" fmla="*/ 12297 w 12812"/>
              <a:gd name="connsiteY52" fmla="*/ 9208 h 10321"/>
              <a:gd name="connsiteX53" fmla="*/ 12247 w 12812"/>
              <a:gd name="connsiteY53" fmla="*/ 9350 h 10321"/>
              <a:gd name="connsiteX54" fmla="*/ 12195 w 12812"/>
              <a:gd name="connsiteY54" fmla="*/ 9479 h 10321"/>
              <a:gd name="connsiteX55" fmla="*/ 12142 w 12812"/>
              <a:gd name="connsiteY55" fmla="*/ 9600 h 10321"/>
              <a:gd name="connsiteX56" fmla="*/ 12087 w 12812"/>
              <a:gd name="connsiteY56" fmla="*/ 9711 h 10321"/>
              <a:gd name="connsiteX57" fmla="*/ 12031 w 12812"/>
              <a:gd name="connsiteY57" fmla="*/ 9812 h 10321"/>
              <a:gd name="connsiteX58" fmla="*/ 11972 w 12812"/>
              <a:gd name="connsiteY58" fmla="*/ 9900 h 10321"/>
              <a:gd name="connsiteX59" fmla="*/ 11914 w 12812"/>
              <a:gd name="connsiteY59" fmla="*/ 9978 h 10321"/>
              <a:gd name="connsiteX60" fmla="*/ 11853 w 12812"/>
              <a:gd name="connsiteY60" fmla="*/ 10046 h 10321"/>
              <a:gd name="connsiteX61" fmla="*/ 11792 w 12812"/>
              <a:gd name="connsiteY61" fmla="*/ 10101 h 10321"/>
              <a:gd name="connsiteX62" fmla="*/ 11729 w 12812"/>
              <a:gd name="connsiteY62" fmla="*/ 10146 h 10321"/>
              <a:gd name="connsiteX63" fmla="*/ 11666 w 12812"/>
              <a:gd name="connsiteY63" fmla="*/ 10178 h 10321"/>
              <a:gd name="connsiteX64" fmla="*/ 11601 w 12812"/>
              <a:gd name="connsiteY64" fmla="*/ 10194 h 10321"/>
              <a:gd name="connsiteX65" fmla="*/ 11536 w 12812"/>
              <a:gd name="connsiteY65" fmla="*/ 10203 h 10321"/>
              <a:gd name="connsiteX66" fmla="*/ 0 w 12812"/>
              <a:gd name="connsiteY66" fmla="*/ 10321 h 10321"/>
              <a:gd name="connsiteX67" fmla="*/ 0 w 12812"/>
              <a:gd name="connsiteY67" fmla="*/ 0 h 1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2812" h="10321">
                <a:moveTo>
                  <a:pt x="0" y="0"/>
                </a:moveTo>
                <a:lnTo>
                  <a:pt x="11536" y="203"/>
                </a:lnTo>
                <a:lnTo>
                  <a:pt x="11601" y="212"/>
                </a:lnTo>
                <a:cubicBezTo>
                  <a:pt x="11623" y="217"/>
                  <a:pt x="11644" y="223"/>
                  <a:pt x="11666" y="228"/>
                </a:cubicBezTo>
                <a:cubicBezTo>
                  <a:pt x="11687" y="239"/>
                  <a:pt x="11708" y="249"/>
                  <a:pt x="11729" y="260"/>
                </a:cubicBezTo>
                <a:lnTo>
                  <a:pt x="11792" y="305"/>
                </a:lnTo>
                <a:lnTo>
                  <a:pt x="11853" y="360"/>
                </a:lnTo>
                <a:cubicBezTo>
                  <a:pt x="11873" y="383"/>
                  <a:pt x="11894" y="405"/>
                  <a:pt x="11914" y="428"/>
                </a:cubicBezTo>
                <a:cubicBezTo>
                  <a:pt x="11933" y="454"/>
                  <a:pt x="11953" y="480"/>
                  <a:pt x="11972" y="506"/>
                </a:cubicBezTo>
                <a:cubicBezTo>
                  <a:pt x="11992" y="535"/>
                  <a:pt x="12011" y="565"/>
                  <a:pt x="12031" y="594"/>
                </a:cubicBezTo>
                <a:cubicBezTo>
                  <a:pt x="12050" y="628"/>
                  <a:pt x="12068" y="661"/>
                  <a:pt x="12087" y="695"/>
                </a:cubicBezTo>
                <a:cubicBezTo>
                  <a:pt x="12105" y="732"/>
                  <a:pt x="12124" y="769"/>
                  <a:pt x="12142" y="806"/>
                </a:cubicBezTo>
                <a:cubicBezTo>
                  <a:pt x="12160" y="846"/>
                  <a:pt x="12177" y="887"/>
                  <a:pt x="12195" y="927"/>
                </a:cubicBezTo>
                <a:cubicBezTo>
                  <a:pt x="12212" y="970"/>
                  <a:pt x="12230" y="1013"/>
                  <a:pt x="12247" y="1056"/>
                </a:cubicBezTo>
                <a:cubicBezTo>
                  <a:pt x="12264" y="1103"/>
                  <a:pt x="12280" y="1151"/>
                  <a:pt x="12297" y="1198"/>
                </a:cubicBezTo>
                <a:cubicBezTo>
                  <a:pt x="12313" y="1247"/>
                  <a:pt x="12330" y="1296"/>
                  <a:pt x="12346" y="1345"/>
                </a:cubicBezTo>
                <a:cubicBezTo>
                  <a:pt x="12361" y="1398"/>
                  <a:pt x="12377" y="1452"/>
                  <a:pt x="12392" y="1505"/>
                </a:cubicBezTo>
                <a:cubicBezTo>
                  <a:pt x="12407" y="1560"/>
                  <a:pt x="12422" y="1614"/>
                  <a:pt x="12437" y="1669"/>
                </a:cubicBezTo>
                <a:cubicBezTo>
                  <a:pt x="12451" y="1727"/>
                  <a:pt x="12464" y="1786"/>
                  <a:pt x="12478" y="1844"/>
                </a:cubicBezTo>
                <a:cubicBezTo>
                  <a:pt x="12492" y="1904"/>
                  <a:pt x="12505" y="1964"/>
                  <a:pt x="12519" y="2024"/>
                </a:cubicBezTo>
                <a:cubicBezTo>
                  <a:pt x="12532" y="2088"/>
                  <a:pt x="12544" y="2151"/>
                  <a:pt x="12557" y="2215"/>
                </a:cubicBezTo>
                <a:cubicBezTo>
                  <a:pt x="12569" y="2280"/>
                  <a:pt x="12581" y="2346"/>
                  <a:pt x="12593" y="2411"/>
                </a:cubicBezTo>
                <a:cubicBezTo>
                  <a:pt x="12604" y="2478"/>
                  <a:pt x="12615" y="2544"/>
                  <a:pt x="12626" y="2611"/>
                </a:cubicBezTo>
                <a:cubicBezTo>
                  <a:pt x="12636" y="2681"/>
                  <a:pt x="12647" y="2752"/>
                  <a:pt x="12657" y="2822"/>
                </a:cubicBezTo>
                <a:cubicBezTo>
                  <a:pt x="12666" y="2893"/>
                  <a:pt x="12676" y="2965"/>
                  <a:pt x="12685" y="3036"/>
                </a:cubicBezTo>
                <a:cubicBezTo>
                  <a:pt x="12694" y="3111"/>
                  <a:pt x="12702" y="3187"/>
                  <a:pt x="12711" y="3262"/>
                </a:cubicBezTo>
                <a:cubicBezTo>
                  <a:pt x="12719" y="3337"/>
                  <a:pt x="12726" y="3412"/>
                  <a:pt x="12734" y="3487"/>
                </a:cubicBezTo>
                <a:cubicBezTo>
                  <a:pt x="12741" y="3564"/>
                  <a:pt x="12747" y="3640"/>
                  <a:pt x="12754" y="3717"/>
                </a:cubicBezTo>
                <a:cubicBezTo>
                  <a:pt x="12760" y="3797"/>
                  <a:pt x="12765" y="3876"/>
                  <a:pt x="12771" y="3956"/>
                </a:cubicBezTo>
                <a:cubicBezTo>
                  <a:pt x="12776" y="4036"/>
                  <a:pt x="12780" y="4117"/>
                  <a:pt x="12785" y="4197"/>
                </a:cubicBezTo>
                <a:lnTo>
                  <a:pt x="12797" y="4443"/>
                </a:lnTo>
                <a:cubicBezTo>
                  <a:pt x="12800" y="4526"/>
                  <a:pt x="12802" y="4610"/>
                  <a:pt x="12805" y="4693"/>
                </a:cubicBezTo>
                <a:cubicBezTo>
                  <a:pt x="12807" y="4777"/>
                  <a:pt x="12808" y="4862"/>
                  <a:pt x="12810" y="4946"/>
                </a:cubicBezTo>
                <a:cubicBezTo>
                  <a:pt x="12811" y="5031"/>
                  <a:pt x="12811" y="5116"/>
                  <a:pt x="12812" y="5201"/>
                </a:cubicBezTo>
                <a:cubicBezTo>
                  <a:pt x="12811" y="5287"/>
                  <a:pt x="12811" y="5374"/>
                  <a:pt x="12810" y="5460"/>
                </a:cubicBezTo>
                <a:cubicBezTo>
                  <a:pt x="12808" y="5544"/>
                  <a:pt x="12807" y="5629"/>
                  <a:pt x="12805" y="5713"/>
                </a:cubicBezTo>
                <a:cubicBezTo>
                  <a:pt x="12802" y="5796"/>
                  <a:pt x="12800" y="5880"/>
                  <a:pt x="12797" y="5963"/>
                </a:cubicBezTo>
                <a:lnTo>
                  <a:pt x="12785" y="6209"/>
                </a:lnTo>
                <a:cubicBezTo>
                  <a:pt x="12780" y="6289"/>
                  <a:pt x="12776" y="6370"/>
                  <a:pt x="12771" y="6450"/>
                </a:cubicBezTo>
                <a:cubicBezTo>
                  <a:pt x="12765" y="6530"/>
                  <a:pt x="12760" y="6609"/>
                  <a:pt x="12754" y="6689"/>
                </a:cubicBezTo>
                <a:cubicBezTo>
                  <a:pt x="12747" y="6766"/>
                  <a:pt x="12741" y="6842"/>
                  <a:pt x="12734" y="6919"/>
                </a:cubicBezTo>
                <a:cubicBezTo>
                  <a:pt x="12726" y="6994"/>
                  <a:pt x="12719" y="7069"/>
                  <a:pt x="12711" y="7144"/>
                </a:cubicBezTo>
                <a:cubicBezTo>
                  <a:pt x="12702" y="7219"/>
                  <a:pt x="12694" y="7295"/>
                  <a:pt x="12685" y="7370"/>
                </a:cubicBezTo>
                <a:cubicBezTo>
                  <a:pt x="12676" y="7441"/>
                  <a:pt x="12666" y="7513"/>
                  <a:pt x="12657" y="7584"/>
                </a:cubicBezTo>
                <a:cubicBezTo>
                  <a:pt x="12647" y="7654"/>
                  <a:pt x="12636" y="7725"/>
                  <a:pt x="12626" y="7795"/>
                </a:cubicBezTo>
                <a:cubicBezTo>
                  <a:pt x="12615" y="7862"/>
                  <a:pt x="12604" y="7928"/>
                  <a:pt x="12593" y="7995"/>
                </a:cubicBezTo>
                <a:cubicBezTo>
                  <a:pt x="12581" y="8060"/>
                  <a:pt x="12569" y="8126"/>
                  <a:pt x="12557" y="8191"/>
                </a:cubicBezTo>
                <a:cubicBezTo>
                  <a:pt x="12544" y="8255"/>
                  <a:pt x="12532" y="8318"/>
                  <a:pt x="12519" y="8382"/>
                </a:cubicBezTo>
                <a:cubicBezTo>
                  <a:pt x="12505" y="8442"/>
                  <a:pt x="12492" y="8502"/>
                  <a:pt x="12478" y="8562"/>
                </a:cubicBezTo>
                <a:cubicBezTo>
                  <a:pt x="12464" y="8620"/>
                  <a:pt x="12451" y="8679"/>
                  <a:pt x="12437" y="8737"/>
                </a:cubicBezTo>
                <a:cubicBezTo>
                  <a:pt x="12422" y="8792"/>
                  <a:pt x="12407" y="8846"/>
                  <a:pt x="12392" y="8901"/>
                </a:cubicBezTo>
                <a:cubicBezTo>
                  <a:pt x="12377" y="8954"/>
                  <a:pt x="12361" y="9008"/>
                  <a:pt x="12346" y="9061"/>
                </a:cubicBezTo>
                <a:cubicBezTo>
                  <a:pt x="12330" y="9110"/>
                  <a:pt x="12313" y="9159"/>
                  <a:pt x="12297" y="9208"/>
                </a:cubicBezTo>
                <a:cubicBezTo>
                  <a:pt x="12280" y="9255"/>
                  <a:pt x="12264" y="9303"/>
                  <a:pt x="12247" y="9350"/>
                </a:cubicBezTo>
                <a:cubicBezTo>
                  <a:pt x="12230" y="9393"/>
                  <a:pt x="12212" y="9436"/>
                  <a:pt x="12195" y="9479"/>
                </a:cubicBezTo>
                <a:cubicBezTo>
                  <a:pt x="12177" y="9519"/>
                  <a:pt x="12160" y="9560"/>
                  <a:pt x="12142" y="9600"/>
                </a:cubicBezTo>
                <a:cubicBezTo>
                  <a:pt x="12124" y="9637"/>
                  <a:pt x="12105" y="9674"/>
                  <a:pt x="12087" y="9711"/>
                </a:cubicBezTo>
                <a:cubicBezTo>
                  <a:pt x="12068" y="9745"/>
                  <a:pt x="12050" y="9778"/>
                  <a:pt x="12031" y="9812"/>
                </a:cubicBezTo>
                <a:cubicBezTo>
                  <a:pt x="12011" y="9841"/>
                  <a:pt x="11992" y="9871"/>
                  <a:pt x="11972" y="9900"/>
                </a:cubicBezTo>
                <a:cubicBezTo>
                  <a:pt x="11953" y="9926"/>
                  <a:pt x="11933" y="9952"/>
                  <a:pt x="11914" y="9978"/>
                </a:cubicBezTo>
                <a:cubicBezTo>
                  <a:pt x="11894" y="10001"/>
                  <a:pt x="11873" y="10023"/>
                  <a:pt x="11853" y="10046"/>
                </a:cubicBezTo>
                <a:lnTo>
                  <a:pt x="11792" y="10101"/>
                </a:lnTo>
                <a:lnTo>
                  <a:pt x="11729" y="10146"/>
                </a:lnTo>
                <a:cubicBezTo>
                  <a:pt x="11708" y="10157"/>
                  <a:pt x="11687" y="10167"/>
                  <a:pt x="11666" y="10178"/>
                </a:cubicBezTo>
                <a:cubicBezTo>
                  <a:pt x="11644" y="10183"/>
                  <a:pt x="11623" y="10189"/>
                  <a:pt x="11601" y="10194"/>
                </a:cubicBezTo>
                <a:lnTo>
                  <a:pt x="11536" y="10203"/>
                </a:lnTo>
                <a:lnTo>
                  <a:pt x="0" y="1032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50">
            <a:noFill/>
            <a:prstDash val="solid"/>
            <a:round/>
            <a:headEnd/>
            <a:tailEnd/>
          </a:ln>
          <a:effectLst>
            <a:outerShdw blurRad="330200" dist="215900" dir="252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267744" y="1988840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Формирование стратегии развития образовательной организации</a:t>
            </a:r>
          </a:p>
          <a:p>
            <a:endParaRPr lang="ru-RU" b="1" dirty="0"/>
          </a:p>
        </p:txBody>
      </p:sp>
      <p:sp>
        <p:nvSpPr>
          <p:cNvPr id="18" name="Овал 17"/>
          <p:cNvSpPr>
            <a:spLocks noChangeAspect="1"/>
          </p:cNvSpPr>
          <p:nvPr/>
        </p:nvSpPr>
        <p:spPr>
          <a:xfrm>
            <a:off x="6640125" y="2060848"/>
            <a:ext cx="783000" cy="1044000"/>
          </a:xfrm>
          <a:prstGeom prst="ellipse">
            <a:avLst/>
          </a:prstGeom>
          <a:solidFill>
            <a:srgbClr val="3661A6"/>
          </a:solidFill>
          <a:ln w="38100">
            <a:solidFill>
              <a:srgbClr val="3661A6"/>
            </a:solidFill>
          </a:ln>
          <a:effectLst>
            <a:innerShdw blurRad="88900" dist="165100" dir="150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Freeform 5"/>
          <p:cNvSpPr>
            <a:spLocks noChangeAspect="1"/>
          </p:cNvSpPr>
          <p:nvPr/>
        </p:nvSpPr>
        <p:spPr bwMode="auto">
          <a:xfrm>
            <a:off x="2411760" y="3429000"/>
            <a:ext cx="5534784" cy="1512067"/>
          </a:xfrm>
          <a:custGeom>
            <a:avLst/>
            <a:gdLst>
              <a:gd name="connsiteX0" fmla="*/ 2812 w 12812"/>
              <a:gd name="connsiteY0" fmla="*/ 0 h 10118"/>
              <a:gd name="connsiteX1" fmla="*/ 11536 w 12812"/>
              <a:gd name="connsiteY1" fmla="*/ 0 h 10118"/>
              <a:gd name="connsiteX2" fmla="*/ 11601 w 12812"/>
              <a:gd name="connsiteY2" fmla="*/ 9 h 10118"/>
              <a:gd name="connsiteX3" fmla="*/ 11666 w 12812"/>
              <a:gd name="connsiteY3" fmla="*/ 25 h 10118"/>
              <a:gd name="connsiteX4" fmla="*/ 11729 w 12812"/>
              <a:gd name="connsiteY4" fmla="*/ 57 h 10118"/>
              <a:gd name="connsiteX5" fmla="*/ 11792 w 12812"/>
              <a:gd name="connsiteY5" fmla="*/ 102 h 10118"/>
              <a:gd name="connsiteX6" fmla="*/ 11853 w 12812"/>
              <a:gd name="connsiteY6" fmla="*/ 157 h 10118"/>
              <a:gd name="connsiteX7" fmla="*/ 11914 w 12812"/>
              <a:gd name="connsiteY7" fmla="*/ 225 h 10118"/>
              <a:gd name="connsiteX8" fmla="*/ 11972 w 12812"/>
              <a:gd name="connsiteY8" fmla="*/ 303 h 10118"/>
              <a:gd name="connsiteX9" fmla="*/ 12031 w 12812"/>
              <a:gd name="connsiteY9" fmla="*/ 391 h 10118"/>
              <a:gd name="connsiteX10" fmla="*/ 12087 w 12812"/>
              <a:gd name="connsiteY10" fmla="*/ 492 h 10118"/>
              <a:gd name="connsiteX11" fmla="*/ 12142 w 12812"/>
              <a:gd name="connsiteY11" fmla="*/ 603 h 10118"/>
              <a:gd name="connsiteX12" fmla="*/ 12195 w 12812"/>
              <a:gd name="connsiteY12" fmla="*/ 724 h 10118"/>
              <a:gd name="connsiteX13" fmla="*/ 12247 w 12812"/>
              <a:gd name="connsiteY13" fmla="*/ 853 h 10118"/>
              <a:gd name="connsiteX14" fmla="*/ 12297 w 12812"/>
              <a:gd name="connsiteY14" fmla="*/ 995 h 10118"/>
              <a:gd name="connsiteX15" fmla="*/ 12346 w 12812"/>
              <a:gd name="connsiteY15" fmla="*/ 1142 h 10118"/>
              <a:gd name="connsiteX16" fmla="*/ 12392 w 12812"/>
              <a:gd name="connsiteY16" fmla="*/ 1302 h 10118"/>
              <a:gd name="connsiteX17" fmla="*/ 12437 w 12812"/>
              <a:gd name="connsiteY17" fmla="*/ 1466 h 10118"/>
              <a:gd name="connsiteX18" fmla="*/ 12478 w 12812"/>
              <a:gd name="connsiteY18" fmla="*/ 1641 h 10118"/>
              <a:gd name="connsiteX19" fmla="*/ 12519 w 12812"/>
              <a:gd name="connsiteY19" fmla="*/ 1821 h 10118"/>
              <a:gd name="connsiteX20" fmla="*/ 12557 w 12812"/>
              <a:gd name="connsiteY20" fmla="*/ 2012 h 10118"/>
              <a:gd name="connsiteX21" fmla="*/ 12593 w 12812"/>
              <a:gd name="connsiteY21" fmla="*/ 2208 h 10118"/>
              <a:gd name="connsiteX22" fmla="*/ 12626 w 12812"/>
              <a:gd name="connsiteY22" fmla="*/ 2408 h 10118"/>
              <a:gd name="connsiteX23" fmla="*/ 12657 w 12812"/>
              <a:gd name="connsiteY23" fmla="*/ 2619 h 10118"/>
              <a:gd name="connsiteX24" fmla="*/ 12685 w 12812"/>
              <a:gd name="connsiteY24" fmla="*/ 2833 h 10118"/>
              <a:gd name="connsiteX25" fmla="*/ 12711 w 12812"/>
              <a:gd name="connsiteY25" fmla="*/ 3059 h 10118"/>
              <a:gd name="connsiteX26" fmla="*/ 12734 w 12812"/>
              <a:gd name="connsiteY26" fmla="*/ 3284 h 10118"/>
              <a:gd name="connsiteX27" fmla="*/ 12754 w 12812"/>
              <a:gd name="connsiteY27" fmla="*/ 3514 h 10118"/>
              <a:gd name="connsiteX28" fmla="*/ 12771 w 12812"/>
              <a:gd name="connsiteY28" fmla="*/ 3753 h 10118"/>
              <a:gd name="connsiteX29" fmla="*/ 12785 w 12812"/>
              <a:gd name="connsiteY29" fmla="*/ 3994 h 10118"/>
              <a:gd name="connsiteX30" fmla="*/ 12797 w 12812"/>
              <a:gd name="connsiteY30" fmla="*/ 4240 h 10118"/>
              <a:gd name="connsiteX31" fmla="*/ 12805 w 12812"/>
              <a:gd name="connsiteY31" fmla="*/ 4490 h 10118"/>
              <a:gd name="connsiteX32" fmla="*/ 12810 w 12812"/>
              <a:gd name="connsiteY32" fmla="*/ 4743 h 10118"/>
              <a:gd name="connsiteX33" fmla="*/ 12812 w 12812"/>
              <a:gd name="connsiteY33" fmla="*/ 4998 h 10118"/>
              <a:gd name="connsiteX34" fmla="*/ 12810 w 12812"/>
              <a:gd name="connsiteY34" fmla="*/ 5257 h 10118"/>
              <a:gd name="connsiteX35" fmla="*/ 12805 w 12812"/>
              <a:gd name="connsiteY35" fmla="*/ 5510 h 10118"/>
              <a:gd name="connsiteX36" fmla="*/ 12797 w 12812"/>
              <a:gd name="connsiteY36" fmla="*/ 5760 h 10118"/>
              <a:gd name="connsiteX37" fmla="*/ 12785 w 12812"/>
              <a:gd name="connsiteY37" fmla="*/ 6006 h 10118"/>
              <a:gd name="connsiteX38" fmla="*/ 12771 w 12812"/>
              <a:gd name="connsiteY38" fmla="*/ 6247 h 10118"/>
              <a:gd name="connsiteX39" fmla="*/ 12754 w 12812"/>
              <a:gd name="connsiteY39" fmla="*/ 6486 h 10118"/>
              <a:gd name="connsiteX40" fmla="*/ 12734 w 12812"/>
              <a:gd name="connsiteY40" fmla="*/ 6716 h 10118"/>
              <a:gd name="connsiteX41" fmla="*/ 12711 w 12812"/>
              <a:gd name="connsiteY41" fmla="*/ 6941 h 10118"/>
              <a:gd name="connsiteX42" fmla="*/ 12685 w 12812"/>
              <a:gd name="connsiteY42" fmla="*/ 7167 h 10118"/>
              <a:gd name="connsiteX43" fmla="*/ 12657 w 12812"/>
              <a:gd name="connsiteY43" fmla="*/ 7381 h 10118"/>
              <a:gd name="connsiteX44" fmla="*/ 12626 w 12812"/>
              <a:gd name="connsiteY44" fmla="*/ 7592 h 10118"/>
              <a:gd name="connsiteX45" fmla="*/ 12593 w 12812"/>
              <a:gd name="connsiteY45" fmla="*/ 7792 h 10118"/>
              <a:gd name="connsiteX46" fmla="*/ 12557 w 12812"/>
              <a:gd name="connsiteY46" fmla="*/ 7988 h 10118"/>
              <a:gd name="connsiteX47" fmla="*/ 12519 w 12812"/>
              <a:gd name="connsiteY47" fmla="*/ 8179 h 10118"/>
              <a:gd name="connsiteX48" fmla="*/ 12478 w 12812"/>
              <a:gd name="connsiteY48" fmla="*/ 8359 h 10118"/>
              <a:gd name="connsiteX49" fmla="*/ 12437 w 12812"/>
              <a:gd name="connsiteY49" fmla="*/ 8534 h 10118"/>
              <a:gd name="connsiteX50" fmla="*/ 12392 w 12812"/>
              <a:gd name="connsiteY50" fmla="*/ 8698 h 10118"/>
              <a:gd name="connsiteX51" fmla="*/ 12346 w 12812"/>
              <a:gd name="connsiteY51" fmla="*/ 8858 h 10118"/>
              <a:gd name="connsiteX52" fmla="*/ 12297 w 12812"/>
              <a:gd name="connsiteY52" fmla="*/ 9005 h 10118"/>
              <a:gd name="connsiteX53" fmla="*/ 12247 w 12812"/>
              <a:gd name="connsiteY53" fmla="*/ 9147 h 10118"/>
              <a:gd name="connsiteX54" fmla="*/ 12195 w 12812"/>
              <a:gd name="connsiteY54" fmla="*/ 9276 h 10118"/>
              <a:gd name="connsiteX55" fmla="*/ 12142 w 12812"/>
              <a:gd name="connsiteY55" fmla="*/ 9397 h 10118"/>
              <a:gd name="connsiteX56" fmla="*/ 12087 w 12812"/>
              <a:gd name="connsiteY56" fmla="*/ 9508 h 10118"/>
              <a:gd name="connsiteX57" fmla="*/ 12031 w 12812"/>
              <a:gd name="connsiteY57" fmla="*/ 9609 h 10118"/>
              <a:gd name="connsiteX58" fmla="*/ 11972 w 12812"/>
              <a:gd name="connsiteY58" fmla="*/ 9697 h 10118"/>
              <a:gd name="connsiteX59" fmla="*/ 11914 w 12812"/>
              <a:gd name="connsiteY59" fmla="*/ 9775 h 10118"/>
              <a:gd name="connsiteX60" fmla="*/ 11853 w 12812"/>
              <a:gd name="connsiteY60" fmla="*/ 9843 h 10118"/>
              <a:gd name="connsiteX61" fmla="*/ 11792 w 12812"/>
              <a:gd name="connsiteY61" fmla="*/ 9898 h 10118"/>
              <a:gd name="connsiteX62" fmla="*/ 11729 w 12812"/>
              <a:gd name="connsiteY62" fmla="*/ 9943 h 10118"/>
              <a:gd name="connsiteX63" fmla="*/ 11666 w 12812"/>
              <a:gd name="connsiteY63" fmla="*/ 9975 h 10118"/>
              <a:gd name="connsiteX64" fmla="*/ 11601 w 12812"/>
              <a:gd name="connsiteY64" fmla="*/ 9991 h 10118"/>
              <a:gd name="connsiteX65" fmla="*/ 11536 w 12812"/>
              <a:gd name="connsiteY65" fmla="*/ 10000 h 10118"/>
              <a:gd name="connsiteX66" fmla="*/ 0 w 12812"/>
              <a:gd name="connsiteY66" fmla="*/ 10118 h 10118"/>
              <a:gd name="connsiteX67" fmla="*/ 2812 w 12812"/>
              <a:gd name="connsiteY67" fmla="*/ 0 h 10118"/>
              <a:gd name="connsiteX0" fmla="*/ 0 w 12812"/>
              <a:gd name="connsiteY0" fmla="*/ 0 h 10321"/>
              <a:gd name="connsiteX1" fmla="*/ 11536 w 12812"/>
              <a:gd name="connsiteY1" fmla="*/ 203 h 10321"/>
              <a:gd name="connsiteX2" fmla="*/ 11601 w 12812"/>
              <a:gd name="connsiteY2" fmla="*/ 212 h 10321"/>
              <a:gd name="connsiteX3" fmla="*/ 11666 w 12812"/>
              <a:gd name="connsiteY3" fmla="*/ 228 h 10321"/>
              <a:gd name="connsiteX4" fmla="*/ 11729 w 12812"/>
              <a:gd name="connsiteY4" fmla="*/ 260 h 10321"/>
              <a:gd name="connsiteX5" fmla="*/ 11792 w 12812"/>
              <a:gd name="connsiteY5" fmla="*/ 305 h 10321"/>
              <a:gd name="connsiteX6" fmla="*/ 11853 w 12812"/>
              <a:gd name="connsiteY6" fmla="*/ 360 h 10321"/>
              <a:gd name="connsiteX7" fmla="*/ 11914 w 12812"/>
              <a:gd name="connsiteY7" fmla="*/ 428 h 10321"/>
              <a:gd name="connsiteX8" fmla="*/ 11972 w 12812"/>
              <a:gd name="connsiteY8" fmla="*/ 506 h 10321"/>
              <a:gd name="connsiteX9" fmla="*/ 12031 w 12812"/>
              <a:gd name="connsiteY9" fmla="*/ 594 h 10321"/>
              <a:gd name="connsiteX10" fmla="*/ 12087 w 12812"/>
              <a:gd name="connsiteY10" fmla="*/ 695 h 10321"/>
              <a:gd name="connsiteX11" fmla="*/ 12142 w 12812"/>
              <a:gd name="connsiteY11" fmla="*/ 806 h 10321"/>
              <a:gd name="connsiteX12" fmla="*/ 12195 w 12812"/>
              <a:gd name="connsiteY12" fmla="*/ 927 h 10321"/>
              <a:gd name="connsiteX13" fmla="*/ 12247 w 12812"/>
              <a:gd name="connsiteY13" fmla="*/ 1056 h 10321"/>
              <a:gd name="connsiteX14" fmla="*/ 12297 w 12812"/>
              <a:gd name="connsiteY14" fmla="*/ 1198 h 10321"/>
              <a:gd name="connsiteX15" fmla="*/ 12346 w 12812"/>
              <a:gd name="connsiteY15" fmla="*/ 1345 h 10321"/>
              <a:gd name="connsiteX16" fmla="*/ 12392 w 12812"/>
              <a:gd name="connsiteY16" fmla="*/ 1505 h 10321"/>
              <a:gd name="connsiteX17" fmla="*/ 12437 w 12812"/>
              <a:gd name="connsiteY17" fmla="*/ 1669 h 10321"/>
              <a:gd name="connsiteX18" fmla="*/ 12478 w 12812"/>
              <a:gd name="connsiteY18" fmla="*/ 1844 h 10321"/>
              <a:gd name="connsiteX19" fmla="*/ 12519 w 12812"/>
              <a:gd name="connsiteY19" fmla="*/ 2024 h 10321"/>
              <a:gd name="connsiteX20" fmla="*/ 12557 w 12812"/>
              <a:gd name="connsiteY20" fmla="*/ 2215 h 10321"/>
              <a:gd name="connsiteX21" fmla="*/ 12593 w 12812"/>
              <a:gd name="connsiteY21" fmla="*/ 2411 h 10321"/>
              <a:gd name="connsiteX22" fmla="*/ 12626 w 12812"/>
              <a:gd name="connsiteY22" fmla="*/ 2611 h 10321"/>
              <a:gd name="connsiteX23" fmla="*/ 12657 w 12812"/>
              <a:gd name="connsiteY23" fmla="*/ 2822 h 10321"/>
              <a:gd name="connsiteX24" fmla="*/ 12685 w 12812"/>
              <a:gd name="connsiteY24" fmla="*/ 3036 h 10321"/>
              <a:gd name="connsiteX25" fmla="*/ 12711 w 12812"/>
              <a:gd name="connsiteY25" fmla="*/ 3262 h 10321"/>
              <a:gd name="connsiteX26" fmla="*/ 12734 w 12812"/>
              <a:gd name="connsiteY26" fmla="*/ 3487 h 10321"/>
              <a:gd name="connsiteX27" fmla="*/ 12754 w 12812"/>
              <a:gd name="connsiteY27" fmla="*/ 3717 h 10321"/>
              <a:gd name="connsiteX28" fmla="*/ 12771 w 12812"/>
              <a:gd name="connsiteY28" fmla="*/ 3956 h 10321"/>
              <a:gd name="connsiteX29" fmla="*/ 12785 w 12812"/>
              <a:gd name="connsiteY29" fmla="*/ 4197 h 10321"/>
              <a:gd name="connsiteX30" fmla="*/ 12797 w 12812"/>
              <a:gd name="connsiteY30" fmla="*/ 4443 h 10321"/>
              <a:gd name="connsiteX31" fmla="*/ 12805 w 12812"/>
              <a:gd name="connsiteY31" fmla="*/ 4693 h 10321"/>
              <a:gd name="connsiteX32" fmla="*/ 12810 w 12812"/>
              <a:gd name="connsiteY32" fmla="*/ 4946 h 10321"/>
              <a:gd name="connsiteX33" fmla="*/ 12812 w 12812"/>
              <a:gd name="connsiteY33" fmla="*/ 5201 h 10321"/>
              <a:gd name="connsiteX34" fmla="*/ 12810 w 12812"/>
              <a:gd name="connsiteY34" fmla="*/ 5460 h 10321"/>
              <a:gd name="connsiteX35" fmla="*/ 12805 w 12812"/>
              <a:gd name="connsiteY35" fmla="*/ 5713 h 10321"/>
              <a:gd name="connsiteX36" fmla="*/ 12797 w 12812"/>
              <a:gd name="connsiteY36" fmla="*/ 5963 h 10321"/>
              <a:gd name="connsiteX37" fmla="*/ 12785 w 12812"/>
              <a:gd name="connsiteY37" fmla="*/ 6209 h 10321"/>
              <a:gd name="connsiteX38" fmla="*/ 12771 w 12812"/>
              <a:gd name="connsiteY38" fmla="*/ 6450 h 10321"/>
              <a:gd name="connsiteX39" fmla="*/ 12754 w 12812"/>
              <a:gd name="connsiteY39" fmla="*/ 6689 h 10321"/>
              <a:gd name="connsiteX40" fmla="*/ 12734 w 12812"/>
              <a:gd name="connsiteY40" fmla="*/ 6919 h 10321"/>
              <a:gd name="connsiteX41" fmla="*/ 12711 w 12812"/>
              <a:gd name="connsiteY41" fmla="*/ 7144 h 10321"/>
              <a:gd name="connsiteX42" fmla="*/ 12685 w 12812"/>
              <a:gd name="connsiteY42" fmla="*/ 7370 h 10321"/>
              <a:gd name="connsiteX43" fmla="*/ 12657 w 12812"/>
              <a:gd name="connsiteY43" fmla="*/ 7584 h 10321"/>
              <a:gd name="connsiteX44" fmla="*/ 12626 w 12812"/>
              <a:gd name="connsiteY44" fmla="*/ 7795 h 10321"/>
              <a:gd name="connsiteX45" fmla="*/ 12593 w 12812"/>
              <a:gd name="connsiteY45" fmla="*/ 7995 h 10321"/>
              <a:gd name="connsiteX46" fmla="*/ 12557 w 12812"/>
              <a:gd name="connsiteY46" fmla="*/ 8191 h 10321"/>
              <a:gd name="connsiteX47" fmla="*/ 12519 w 12812"/>
              <a:gd name="connsiteY47" fmla="*/ 8382 h 10321"/>
              <a:gd name="connsiteX48" fmla="*/ 12478 w 12812"/>
              <a:gd name="connsiteY48" fmla="*/ 8562 h 10321"/>
              <a:gd name="connsiteX49" fmla="*/ 12437 w 12812"/>
              <a:gd name="connsiteY49" fmla="*/ 8737 h 10321"/>
              <a:gd name="connsiteX50" fmla="*/ 12392 w 12812"/>
              <a:gd name="connsiteY50" fmla="*/ 8901 h 10321"/>
              <a:gd name="connsiteX51" fmla="*/ 12346 w 12812"/>
              <a:gd name="connsiteY51" fmla="*/ 9061 h 10321"/>
              <a:gd name="connsiteX52" fmla="*/ 12297 w 12812"/>
              <a:gd name="connsiteY52" fmla="*/ 9208 h 10321"/>
              <a:gd name="connsiteX53" fmla="*/ 12247 w 12812"/>
              <a:gd name="connsiteY53" fmla="*/ 9350 h 10321"/>
              <a:gd name="connsiteX54" fmla="*/ 12195 w 12812"/>
              <a:gd name="connsiteY54" fmla="*/ 9479 h 10321"/>
              <a:gd name="connsiteX55" fmla="*/ 12142 w 12812"/>
              <a:gd name="connsiteY55" fmla="*/ 9600 h 10321"/>
              <a:gd name="connsiteX56" fmla="*/ 12087 w 12812"/>
              <a:gd name="connsiteY56" fmla="*/ 9711 h 10321"/>
              <a:gd name="connsiteX57" fmla="*/ 12031 w 12812"/>
              <a:gd name="connsiteY57" fmla="*/ 9812 h 10321"/>
              <a:gd name="connsiteX58" fmla="*/ 11972 w 12812"/>
              <a:gd name="connsiteY58" fmla="*/ 9900 h 10321"/>
              <a:gd name="connsiteX59" fmla="*/ 11914 w 12812"/>
              <a:gd name="connsiteY59" fmla="*/ 9978 h 10321"/>
              <a:gd name="connsiteX60" fmla="*/ 11853 w 12812"/>
              <a:gd name="connsiteY60" fmla="*/ 10046 h 10321"/>
              <a:gd name="connsiteX61" fmla="*/ 11792 w 12812"/>
              <a:gd name="connsiteY61" fmla="*/ 10101 h 10321"/>
              <a:gd name="connsiteX62" fmla="*/ 11729 w 12812"/>
              <a:gd name="connsiteY62" fmla="*/ 10146 h 10321"/>
              <a:gd name="connsiteX63" fmla="*/ 11666 w 12812"/>
              <a:gd name="connsiteY63" fmla="*/ 10178 h 10321"/>
              <a:gd name="connsiteX64" fmla="*/ 11601 w 12812"/>
              <a:gd name="connsiteY64" fmla="*/ 10194 h 10321"/>
              <a:gd name="connsiteX65" fmla="*/ 11536 w 12812"/>
              <a:gd name="connsiteY65" fmla="*/ 10203 h 10321"/>
              <a:gd name="connsiteX66" fmla="*/ 0 w 12812"/>
              <a:gd name="connsiteY66" fmla="*/ 10321 h 10321"/>
              <a:gd name="connsiteX67" fmla="*/ 0 w 12812"/>
              <a:gd name="connsiteY67" fmla="*/ 0 h 1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2812" h="10321">
                <a:moveTo>
                  <a:pt x="0" y="0"/>
                </a:moveTo>
                <a:lnTo>
                  <a:pt x="11536" y="203"/>
                </a:lnTo>
                <a:lnTo>
                  <a:pt x="11601" y="212"/>
                </a:lnTo>
                <a:cubicBezTo>
                  <a:pt x="11623" y="217"/>
                  <a:pt x="11644" y="223"/>
                  <a:pt x="11666" y="228"/>
                </a:cubicBezTo>
                <a:cubicBezTo>
                  <a:pt x="11687" y="239"/>
                  <a:pt x="11708" y="249"/>
                  <a:pt x="11729" y="260"/>
                </a:cubicBezTo>
                <a:lnTo>
                  <a:pt x="11792" y="305"/>
                </a:lnTo>
                <a:lnTo>
                  <a:pt x="11853" y="360"/>
                </a:lnTo>
                <a:cubicBezTo>
                  <a:pt x="11873" y="383"/>
                  <a:pt x="11894" y="405"/>
                  <a:pt x="11914" y="428"/>
                </a:cubicBezTo>
                <a:cubicBezTo>
                  <a:pt x="11933" y="454"/>
                  <a:pt x="11953" y="480"/>
                  <a:pt x="11972" y="506"/>
                </a:cubicBezTo>
                <a:cubicBezTo>
                  <a:pt x="11992" y="535"/>
                  <a:pt x="12011" y="565"/>
                  <a:pt x="12031" y="594"/>
                </a:cubicBezTo>
                <a:cubicBezTo>
                  <a:pt x="12050" y="628"/>
                  <a:pt x="12068" y="661"/>
                  <a:pt x="12087" y="695"/>
                </a:cubicBezTo>
                <a:cubicBezTo>
                  <a:pt x="12105" y="732"/>
                  <a:pt x="12124" y="769"/>
                  <a:pt x="12142" y="806"/>
                </a:cubicBezTo>
                <a:cubicBezTo>
                  <a:pt x="12160" y="846"/>
                  <a:pt x="12177" y="887"/>
                  <a:pt x="12195" y="927"/>
                </a:cubicBezTo>
                <a:cubicBezTo>
                  <a:pt x="12212" y="970"/>
                  <a:pt x="12230" y="1013"/>
                  <a:pt x="12247" y="1056"/>
                </a:cubicBezTo>
                <a:cubicBezTo>
                  <a:pt x="12264" y="1103"/>
                  <a:pt x="12280" y="1151"/>
                  <a:pt x="12297" y="1198"/>
                </a:cubicBezTo>
                <a:cubicBezTo>
                  <a:pt x="12313" y="1247"/>
                  <a:pt x="12330" y="1296"/>
                  <a:pt x="12346" y="1345"/>
                </a:cubicBezTo>
                <a:cubicBezTo>
                  <a:pt x="12361" y="1398"/>
                  <a:pt x="12377" y="1452"/>
                  <a:pt x="12392" y="1505"/>
                </a:cubicBezTo>
                <a:cubicBezTo>
                  <a:pt x="12407" y="1560"/>
                  <a:pt x="12422" y="1614"/>
                  <a:pt x="12437" y="1669"/>
                </a:cubicBezTo>
                <a:cubicBezTo>
                  <a:pt x="12451" y="1727"/>
                  <a:pt x="12464" y="1786"/>
                  <a:pt x="12478" y="1844"/>
                </a:cubicBezTo>
                <a:cubicBezTo>
                  <a:pt x="12492" y="1904"/>
                  <a:pt x="12505" y="1964"/>
                  <a:pt x="12519" y="2024"/>
                </a:cubicBezTo>
                <a:cubicBezTo>
                  <a:pt x="12532" y="2088"/>
                  <a:pt x="12544" y="2151"/>
                  <a:pt x="12557" y="2215"/>
                </a:cubicBezTo>
                <a:cubicBezTo>
                  <a:pt x="12569" y="2280"/>
                  <a:pt x="12581" y="2346"/>
                  <a:pt x="12593" y="2411"/>
                </a:cubicBezTo>
                <a:cubicBezTo>
                  <a:pt x="12604" y="2478"/>
                  <a:pt x="12615" y="2544"/>
                  <a:pt x="12626" y="2611"/>
                </a:cubicBezTo>
                <a:cubicBezTo>
                  <a:pt x="12636" y="2681"/>
                  <a:pt x="12647" y="2752"/>
                  <a:pt x="12657" y="2822"/>
                </a:cubicBezTo>
                <a:cubicBezTo>
                  <a:pt x="12666" y="2893"/>
                  <a:pt x="12676" y="2965"/>
                  <a:pt x="12685" y="3036"/>
                </a:cubicBezTo>
                <a:cubicBezTo>
                  <a:pt x="12694" y="3111"/>
                  <a:pt x="12702" y="3187"/>
                  <a:pt x="12711" y="3262"/>
                </a:cubicBezTo>
                <a:cubicBezTo>
                  <a:pt x="12719" y="3337"/>
                  <a:pt x="12726" y="3412"/>
                  <a:pt x="12734" y="3487"/>
                </a:cubicBezTo>
                <a:cubicBezTo>
                  <a:pt x="12741" y="3564"/>
                  <a:pt x="12747" y="3640"/>
                  <a:pt x="12754" y="3717"/>
                </a:cubicBezTo>
                <a:cubicBezTo>
                  <a:pt x="12760" y="3797"/>
                  <a:pt x="12765" y="3876"/>
                  <a:pt x="12771" y="3956"/>
                </a:cubicBezTo>
                <a:cubicBezTo>
                  <a:pt x="12776" y="4036"/>
                  <a:pt x="12780" y="4117"/>
                  <a:pt x="12785" y="4197"/>
                </a:cubicBezTo>
                <a:lnTo>
                  <a:pt x="12797" y="4443"/>
                </a:lnTo>
                <a:cubicBezTo>
                  <a:pt x="12800" y="4526"/>
                  <a:pt x="12802" y="4610"/>
                  <a:pt x="12805" y="4693"/>
                </a:cubicBezTo>
                <a:cubicBezTo>
                  <a:pt x="12807" y="4777"/>
                  <a:pt x="12808" y="4862"/>
                  <a:pt x="12810" y="4946"/>
                </a:cubicBezTo>
                <a:cubicBezTo>
                  <a:pt x="12811" y="5031"/>
                  <a:pt x="12811" y="5116"/>
                  <a:pt x="12812" y="5201"/>
                </a:cubicBezTo>
                <a:cubicBezTo>
                  <a:pt x="12811" y="5287"/>
                  <a:pt x="12811" y="5374"/>
                  <a:pt x="12810" y="5460"/>
                </a:cubicBezTo>
                <a:cubicBezTo>
                  <a:pt x="12808" y="5544"/>
                  <a:pt x="12807" y="5629"/>
                  <a:pt x="12805" y="5713"/>
                </a:cubicBezTo>
                <a:cubicBezTo>
                  <a:pt x="12802" y="5796"/>
                  <a:pt x="12800" y="5880"/>
                  <a:pt x="12797" y="5963"/>
                </a:cubicBezTo>
                <a:lnTo>
                  <a:pt x="12785" y="6209"/>
                </a:lnTo>
                <a:cubicBezTo>
                  <a:pt x="12780" y="6289"/>
                  <a:pt x="12776" y="6370"/>
                  <a:pt x="12771" y="6450"/>
                </a:cubicBezTo>
                <a:cubicBezTo>
                  <a:pt x="12765" y="6530"/>
                  <a:pt x="12760" y="6609"/>
                  <a:pt x="12754" y="6689"/>
                </a:cubicBezTo>
                <a:cubicBezTo>
                  <a:pt x="12747" y="6766"/>
                  <a:pt x="12741" y="6842"/>
                  <a:pt x="12734" y="6919"/>
                </a:cubicBezTo>
                <a:cubicBezTo>
                  <a:pt x="12726" y="6994"/>
                  <a:pt x="12719" y="7069"/>
                  <a:pt x="12711" y="7144"/>
                </a:cubicBezTo>
                <a:cubicBezTo>
                  <a:pt x="12702" y="7219"/>
                  <a:pt x="12694" y="7295"/>
                  <a:pt x="12685" y="7370"/>
                </a:cubicBezTo>
                <a:cubicBezTo>
                  <a:pt x="12676" y="7441"/>
                  <a:pt x="12666" y="7513"/>
                  <a:pt x="12657" y="7584"/>
                </a:cubicBezTo>
                <a:cubicBezTo>
                  <a:pt x="12647" y="7654"/>
                  <a:pt x="12636" y="7725"/>
                  <a:pt x="12626" y="7795"/>
                </a:cubicBezTo>
                <a:cubicBezTo>
                  <a:pt x="12615" y="7862"/>
                  <a:pt x="12604" y="7928"/>
                  <a:pt x="12593" y="7995"/>
                </a:cubicBezTo>
                <a:cubicBezTo>
                  <a:pt x="12581" y="8060"/>
                  <a:pt x="12569" y="8126"/>
                  <a:pt x="12557" y="8191"/>
                </a:cubicBezTo>
                <a:cubicBezTo>
                  <a:pt x="12544" y="8255"/>
                  <a:pt x="12532" y="8318"/>
                  <a:pt x="12519" y="8382"/>
                </a:cubicBezTo>
                <a:cubicBezTo>
                  <a:pt x="12505" y="8442"/>
                  <a:pt x="12492" y="8502"/>
                  <a:pt x="12478" y="8562"/>
                </a:cubicBezTo>
                <a:cubicBezTo>
                  <a:pt x="12464" y="8620"/>
                  <a:pt x="12451" y="8679"/>
                  <a:pt x="12437" y="8737"/>
                </a:cubicBezTo>
                <a:cubicBezTo>
                  <a:pt x="12422" y="8792"/>
                  <a:pt x="12407" y="8846"/>
                  <a:pt x="12392" y="8901"/>
                </a:cubicBezTo>
                <a:cubicBezTo>
                  <a:pt x="12377" y="8954"/>
                  <a:pt x="12361" y="9008"/>
                  <a:pt x="12346" y="9061"/>
                </a:cubicBezTo>
                <a:cubicBezTo>
                  <a:pt x="12330" y="9110"/>
                  <a:pt x="12313" y="9159"/>
                  <a:pt x="12297" y="9208"/>
                </a:cubicBezTo>
                <a:cubicBezTo>
                  <a:pt x="12280" y="9255"/>
                  <a:pt x="12264" y="9303"/>
                  <a:pt x="12247" y="9350"/>
                </a:cubicBezTo>
                <a:cubicBezTo>
                  <a:pt x="12230" y="9393"/>
                  <a:pt x="12212" y="9436"/>
                  <a:pt x="12195" y="9479"/>
                </a:cubicBezTo>
                <a:cubicBezTo>
                  <a:pt x="12177" y="9519"/>
                  <a:pt x="12160" y="9560"/>
                  <a:pt x="12142" y="9600"/>
                </a:cubicBezTo>
                <a:cubicBezTo>
                  <a:pt x="12124" y="9637"/>
                  <a:pt x="12105" y="9674"/>
                  <a:pt x="12087" y="9711"/>
                </a:cubicBezTo>
                <a:cubicBezTo>
                  <a:pt x="12068" y="9745"/>
                  <a:pt x="12050" y="9778"/>
                  <a:pt x="12031" y="9812"/>
                </a:cubicBezTo>
                <a:cubicBezTo>
                  <a:pt x="12011" y="9841"/>
                  <a:pt x="11992" y="9871"/>
                  <a:pt x="11972" y="9900"/>
                </a:cubicBezTo>
                <a:cubicBezTo>
                  <a:pt x="11953" y="9926"/>
                  <a:pt x="11933" y="9952"/>
                  <a:pt x="11914" y="9978"/>
                </a:cubicBezTo>
                <a:cubicBezTo>
                  <a:pt x="11894" y="10001"/>
                  <a:pt x="11873" y="10023"/>
                  <a:pt x="11853" y="10046"/>
                </a:cubicBezTo>
                <a:lnTo>
                  <a:pt x="11792" y="10101"/>
                </a:lnTo>
                <a:lnTo>
                  <a:pt x="11729" y="10146"/>
                </a:lnTo>
                <a:cubicBezTo>
                  <a:pt x="11708" y="10157"/>
                  <a:pt x="11687" y="10167"/>
                  <a:pt x="11666" y="10178"/>
                </a:cubicBezTo>
                <a:cubicBezTo>
                  <a:pt x="11644" y="10183"/>
                  <a:pt x="11623" y="10189"/>
                  <a:pt x="11601" y="10194"/>
                </a:cubicBezTo>
                <a:lnTo>
                  <a:pt x="11536" y="10203"/>
                </a:lnTo>
                <a:lnTo>
                  <a:pt x="0" y="1032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50">
            <a:noFill/>
            <a:prstDash val="solid"/>
            <a:round/>
            <a:headEnd/>
            <a:tailEnd/>
          </a:ln>
          <a:effectLst>
            <a:outerShdw blurRad="330200" dist="215900" dir="252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Freeform 5"/>
          <p:cNvSpPr>
            <a:spLocks noChangeAspect="1"/>
          </p:cNvSpPr>
          <p:nvPr/>
        </p:nvSpPr>
        <p:spPr bwMode="auto">
          <a:xfrm>
            <a:off x="2051720" y="5013176"/>
            <a:ext cx="5534784" cy="1512067"/>
          </a:xfrm>
          <a:custGeom>
            <a:avLst/>
            <a:gdLst>
              <a:gd name="connsiteX0" fmla="*/ 2812 w 12812"/>
              <a:gd name="connsiteY0" fmla="*/ 0 h 10118"/>
              <a:gd name="connsiteX1" fmla="*/ 11536 w 12812"/>
              <a:gd name="connsiteY1" fmla="*/ 0 h 10118"/>
              <a:gd name="connsiteX2" fmla="*/ 11601 w 12812"/>
              <a:gd name="connsiteY2" fmla="*/ 9 h 10118"/>
              <a:gd name="connsiteX3" fmla="*/ 11666 w 12812"/>
              <a:gd name="connsiteY3" fmla="*/ 25 h 10118"/>
              <a:gd name="connsiteX4" fmla="*/ 11729 w 12812"/>
              <a:gd name="connsiteY4" fmla="*/ 57 h 10118"/>
              <a:gd name="connsiteX5" fmla="*/ 11792 w 12812"/>
              <a:gd name="connsiteY5" fmla="*/ 102 h 10118"/>
              <a:gd name="connsiteX6" fmla="*/ 11853 w 12812"/>
              <a:gd name="connsiteY6" fmla="*/ 157 h 10118"/>
              <a:gd name="connsiteX7" fmla="*/ 11914 w 12812"/>
              <a:gd name="connsiteY7" fmla="*/ 225 h 10118"/>
              <a:gd name="connsiteX8" fmla="*/ 11972 w 12812"/>
              <a:gd name="connsiteY8" fmla="*/ 303 h 10118"/>
              <a:gd name="connsiteX9" fmla="*/ 12031 w 12812"/>
              <a:gd name="connsiteY9" fmla="*/ 391 h 10118"/>
              <a:gd name="connsiteX10" fmla="*/ 12087 w 12812"/>
              <a:gd name="connsiteY10" fmla="*/ 492 h 10118"/>
              <a:gd name="connsiteX11" fmla="*/ 12142 w 12812"/>
              <a:gd name="connsiteY11" fmla="*/ 603 h 10118"/>
              <a:gd name="connsiteX12" fmla="*/ 12195 w 12812"/>
              <a:gd name="connsiteY12" fmla="*/ 724 h 10118"/>
              <a:gd name="connsiteX13" fmla="*/ 12247 w 12812"/>
              <a:gd name="connsiteY13" fmla="*/ 853 h 10118"/>
              <a:gd name="connsiteX14" fmla="*/ 12297 w 12812"/>
              <a:gd name="connsiteY14" fmla="*/ 995 h 10118"/>
              <a:gd name="connsiteX15" fmla="*/ 12346 w 12812"/>
              <a:gd name="connsiteY15" fmla="*/ 1142 h 10118"/>
              <a:gd name="connsiteX16" fmla="*/ 12392 w 12812"/>
              <a:gd name="connsiteY16" fmla="*/ 1302 h 10118"/>
              <a:gd name="connsiteX17" fmla="*/ 12437 w 12812"/>
              <a:gd name="connsiteY17" fmla="*/ 1466 h 10118"/>
              <a:gd name="connsiteX18" fmla="*/ 12478 w 12812"/>
              <a:gd name="connsiteY18" fmla="*/ 1641 h 10118"/>
              <a:gd name="connsiteX19" fmla="*/ 12519 w 12812"/>
              <a:gd name="connsiteY19" fmla="*/ 1821 h 10118"/>
              <a:gd name="connsiteX20" fmla="*/ 12557 w 12812"/>
              <a:gd name="connsiteY20" fmla="*/ 2012 h 10118"/>
              <a:gd name="connsiteX21" fmla="*/ 12593 w 12812"/>
              <a:gd name="connsiteY21" fmla="*/ 2208 h 10118"/>
              <a:gd name="connsiteX22" fmla="*/ 12626 w 12812"/>
              <a:gd name="connsiteY22" fmla="*/ 2408 h 10118"/>
              <a:gd name="connsiteX23" fmla="*/ 12657 w 12812"/>
              <a:gd name="connsiteY23" fmla="*/ 2619 h 10118"/>
              <a:gd name="connsiteX24" fmla="*/ 12685 w 12812"/>
              <a:gd name="connsiteY24" fmla="*/ 2833 h 10118"/>
              <a:gd name="connsiteX25" fmla="*/ 12711 w 12812"/>
              <a:gd name="connsiteY25" fmla="*/ 3059 h 10118"/>
              <a:gd name="connsiteX26" fmla="*/ 12734 w 12812"/>
              <a:gd name="connsiteY26" fmla="*/ 3284 h 10118"/>
              <a:gd name="connsiteX27" fmla="*/ 12754 w 12812"/>
              <a:gd name="connsiteY27" fmla="*/ 3514 h 10118"/>
              <a:gd name="connsiteX28" fmla="*/ 12771 w 12812"/>
              <a:gd name="connsiteY28" fmla="*/ 3753 h 10118"/>
              <a:gd name="connsiteX29" fmla="*/ 12785 w 12812"/>
              <a:gd name="connsiteY29" fmla="*/ 3994 h 10118"/>
              <a:gd name="connsiteX30" fmla="*/ 12797 w 12812"/>
              <a:gd name="connsiteY30" fmla="*/ 4240 h 10118"/>
              <a:gd name="connsiteX31" fmla="*/ 12805 w 12812"/>
              <a:gd name="connsiteY31" fmla="*/ 4490 h 10118"/>
              <a:gd name="connsiteX32" fmla="*/ 12810 w 12812"/>
              <a:gd name="connsiteY32" fmla="*/ 4743 h 10118"/>
              <a:gd name="connsiteX33" fmla="*/ 12812 w 12812"/>
              <a:gd name="connsiteY33" fmla="*/ 4998 h 10118"/>
              <a:gd name="connsiteX34" fmla="*/ 12810 w 12812"/>
              <a:gd name="connsiteY34" fmla="*/ 5257 h 10118"/>
              <a:gd name="connsiteX35" fmla="*/ 12805 w 12812"/>
              <a:gd name="connsiteY35" fmla="*/ 5510 h 10118"/>
              <a:gd name="connsiteX36" fmla="*/ 12797 w 12812"/>
              <a:gd name="connsiteY36" fmla="*/ 5760 h 10118"/>
              <a:gd name="connsiteX37" fmla="*/ 12785 w 12812"/>
              <a:gd name="connsiteY37" fmla="*/ 6006 h 10118"/>
              <a:gd name="connsiteX38" fmla="*/ 12771 w 12812"/>
              <a:gd name="connsiteY38" fmla="*/ 6247 h 10118"/>
              <a:gd name="connsiteX39" fmla="*/ 12754 w 12812"/>
              <a:gd name="connsiteY39" fmla="*/ 6486 h 10118"/>
              <a:gd name="connsiteX40" fmla="*/ 12734 w 12812"/>
              <a:gd name="connsiteY40" fmla="*/ 6716 h 10118"/>
              <a:gd name="connsiteX41" fmla="*/ 12711 w 12812"/>
              <a:gd name="connsiteY41" fmla="*/ 6941 h 10118"/>
              <a:gd name="connsiteX42" fmla="*/ 12685 w 12812"/>
              <a:gd name="connsiteY42" fmla="*/ 7167 h 10118"/>
              <a:gd name="connsiteX43" fmla="*/ 12657 w 12812"/>
              <a:gd name="connsiteY43" fmla="*/ 7381 h 10118"/>
              <a:gd name="connsiteX44" fmla="*/ 12626 w 12812"/>
              <a:gd name="connsiteY44" fmla="*/ 7592 h 10118"/>
              <a:gd name="connsiteX45" fmla="*/ 12593 w 12812"/>
              <a:gd name="connsiteY45" fmla="*/ 7792 h 10118"/>
              <a:gd name="connsiteX46" fmla="*/ 12557 w 12812"/>
              <a:gd name="connsiteY46" fmla="*/ 7988 h 10118"/>
              <a:gd name="connsiteX47" fmla="*/ 12519 w 12812"/>
              <a:gd name="connsiteY47" fmla="*/ 8179 h 10118"/>
              <a:gd name="connsiteX48" fmla="*/ 12478 w 12812"/>
              <a:gd name="connsiteY48" fmla="*/ 8359 h 10118"/>
              <a:gd name="connsiteX49" fmla="*/ 12437 w 12812"/>
              <a:gd name="connsiteY49" fmla="*/ 8534 h 10118"/>
              <a:gd name="connsiteX50" fmla="*/ 12392 w 12812"/>
              <a:gd name="connsiteY50" fmla="*/ 8698 h 10118"/>
              <a:gd name="connsiteX51" fmla="*/ 12346 w 12812"/>
              <a:gd name="connsiteY51" fmla="*/ 8858 h 10118"/>
              <a:gd name="connsiteX52" fmla="*/ 12297 w 12812"/>
              <a:gd name="connsiteY52" fmla="*/ 9005 h 10118"/>
              <a:gd name="connsiteX53" fmla="*/ 12247 w 12812"/>
              <a:gd name="connsiteY53" fmla="*/ 9147 h 10118"/>
              <a:gd name="connsiteX54" fmla="*/ 12195 w 12812"/>
              <a:gd name="connsiteY54" fmla="*/ 9276 h 10118"/>
              <a:gd name="connsiteX55" fmla="*/ 12142 w 12812"/>
              <a:gd name="connsiteY55" fmla="*/ 9397 h 10118"/>
              <a:gd name="connsiteX56" fmla="*/ 12087 w 12812"/>
              <a:gd name="connsiteY56" fmla="*/ 9508 h 10118"/>
              <a:gd name="connsiteX57" fmla="*/ 12031 w 12812"/>
              <a:gd name="connsiteY57" fmla="*/ 9609 h 10118"/>
              <a:gd name="connsiteX58" fmla="*/ 11972 w 12812"/>
              <a:gd name="connsiteY58" fmla="*/ 9697 h 10118"/>
              <a:gd name="connsiteX59" fmla="*/ 11914 w 12812"/>
              <a:gd name="connsiteY59" fmla="*/ 9775 h 10118"/>
              <a:gd name="connsiteX60" fmla="*/ 11853 w 12812"/>
              <a:gd name="connsiteY60" fmla="*/ 9843 h 10118"/>
              <a:gd name="connsiteX61" fmla="*/ 11792 w 12812"/>
              <a:gd name="connsiteY61" fmla="*/ 9898 h 10118"/>
              <a:gd name="connsiteX62" fmla="*/ 11729 w 12812"/>
              <a:gd name="connsiteY62" fmla="*/ 9943 h 10118"/>
              <a:gd name="connsiteX63" fmla="*/ 11666 w 12812"/>
              <a:gd name="connsiteY63" fmla="*/ 9975 h 10118"/>
              <a:gd name="connsiteX64" fmla="*/ 11601 w 12812"/>
              <a:gd name="connsiteY64" fmla="*/ 9991 h 10118"/>
              <a:gd name="connsiteX65" fmla="*/ 11536 w 12812"/>
              <a:gd name="connsiteY65" fmla="*/ 10000 h 10118"/>
              <a:gd name="connsiteX66" fmla="*/ 0 w 12812"/>
              <a:gd name="connsiteY66" fmla="*/ 10118 h 10118"/>
              <a:gd name="connsiteX67" fmla="*/ 2812 w 12812"/>
              <a:gd name="connsiteY67" fmla="*/ 0 h 10118"/>
              <a:gd name="connsiteX0" fmla="*/ 0 w 12812"/>
              <a:gd name="connsiteY0" fmla="*/ 0 h 10321"/>
              <a:gd name="connsiteX1" fmla="*/ 11536 w 12812"/>
              <a:gd name="connsiteY1" fmla="*/ 203 h 10321"/>
              <a:gd name="connsiteX2" fmla="*/ 11601 w 12812"/>
              <a:gd name="connsiteY2" fmla="*/ 212 h 10321"/>
              <a:gd name="connsiteX3" fmla="*/ 11666 w 12812"/>
              <a:gd name="connsiteY3" fmla="*/ 228 h 10321"/>
              <a:gd name="connsiteX4" fmla="*/ 11729 w 12812"/>
              <a:gd name="connsiteY4" fmla="*/ 260 h 10321"/>
              <a:gd name="connsiteX5" fmla="*/ 11792 w 12812"/>
              <a:gd name="connsiteY5" fmla="*/ 305 h 10321"/>
              <a:gd name="connsiteX6" fmla="*/ 11853 w 12812"/>
              <a:gd name="connsiteY6" fmla="*/ 360 h 10321"/>
              <a:gd name="connsiteX7" fmla="*/ 11914 w 12812"/>
              <a:gd name="connsiteY7" fmla="*/ 428 h 10321"/>
              <a:gd name="connsiteX8" fmla="*/ 11972 w 12812"/>
              <a:gd name="connsiteY8" fmla="*/ 506 h 10321"/>
              <a:gd name="connsiteX9" fmla="*/ 12031 w 12812"/>
              <a:gd name="connsiteY9" fmla="*/ 594 h 10321"/>
              <a:gd name="connsiteX10" fmla="*/ 12087 w 12812"/>
              <a:gd name="connsiteY10" fmla="*/ 695 h 10321"/>
              <a:gd name="connsiteX11" fmla="*/ 12142 w 12812"/>
              <a:gd name="connsiteY11" fmla="*/ 806 h 10321"/>
              <a:gd name="connsiteX12" fmla="*/ 12195 w 12812"/>
              <a:gd name="connsiteY12" fmla="*/ 927 h 10321"/>
              <a:gd name="connsiteX13" fmla="*/ 12247 w 12812"/>
              <a:gd name="connsiteY13" fmla="*/ 1056 h 10321"/>
              <a:gd name="connsiteX14" fmla="*/ 12297 w 12812"/>
              <a:gd name="connsiteY14" fmla="*/ 1198 h 10321"/>
              <a:gd name="connsiteX15" fmla="*/ 12346 w 12812"/>
              <a:gd name="connsiteY15" fmla="*/ 1345 h 10321"/>
              <a:gd name="connsiteX16" fmla="*/ 12392 w 12812"/>
              <a:gd name="connsiteY16" fmla="*/ 1505 h 10321"/>
              <a:gd name="connsiteX17" fmla="*/ 12437 w 12812"/>
              <a:gd name="connsiteY17" fmla="*/ 1669 h 10321"/>
              <a:gd name="connsiteX18" fmla="*/ 12478 w 12812"/>
              <a:gd name="connsiteY18" fmla="*/ 1844 h 10321"/>
              <a:gd name="connsiteX19" fmla="*/ 12519 w 12812"/>
              <a:gd name="connsiteY19" fmla="*/ 2024 h 10321"/>
              <a:gd name="connsiteX20" fmla="*/ 12557 w 12812"/>
              <a:gd name="connsiteY20" fmla="*/ 2215 h 10321"/>
              <a:gd name="connsiteX21" fmla="*/ 12593 w 12812"/>
              <a:gd name="connsiteY21" fmla="*/ 2411 h 10321"/>
              <a:gd name="connsiteX22" fmla="*/ 12626 w 12812"/>
              <a:gd name="connsiteY22" fmla="*/ 2611 h 10321"/>
              <a:gd name="connsiteX23" fmla="*/ 12657 w 12812"/>
              <a:gd name="connsiteY23" fmla="*/ 2822 h 10321"/>
              <a:gd name="connsiteX24" fmla="*/ 12685 w 12812"/>
              <a:gd name="connsiteY24" fmla="*/ 3036 h 10321"/>
              <a:gd name="connsiteX25" fmla="*/ 12711 w 12812"/>
              <a:gd name="connsiteY25" fmla="*/ 3262 h 10321"/>
              <a:gd name="connsiteX26" fmla="*/ 12734 w 12812"/>
              <a:gd name="connsiteY26" fmla="*/ 3487 h 10321"/>
              <a:gd name="connsiteX27" fmla="*/ 12754 w 12812"/>
              <a:gd name="connsiteY27" fmla="*/ 3717 h 10321"/>
              <a:gd name="connsiteX28" fmla="*/ 12771 w 12812"/>
              <a:gd name="connsiteY28" fmla="*/ 3956 h 10321"/>
              <a:gd name="connsiteX29" fmla="*/ 12785 w 12812"/>
              <a:gd name="connsiteY29" fmla="*/ 4197 h 10321"/>
              <a:gd name="connsiteX30" fmla="*/ 12797 w 12812"/>
              <a:gd name="connsiteY30" fmla="*/ 4443 h 10321"/>
              <a:gd name="connsiteX31" fmla="*/ 12805 w 12812"/>
              <a:gd name="connsiteY31" fmla="*/ 4693 h 10321"/>
              <a:gd name="connsiteX32" fmla="*/ 12810 w 12812"/>
              <a:gd name="connsiteY32" fmla="*/ 4946 h 10321"/>
              <a:gd name="connsiteX33" fmla="*/ 12812 w 12812"/>
              <a:gd name="connsiteY33" fmla="*/ 5201 h 10321"/>
              <a:gd name="connsiteX34" fmla="*/ 12810 w 12812"/>
              <a:gd name="connsiteY34" fmla="*/ 5460 h 10321"/>
              <a:gd name="connsiteX35" fmla="*/ 12805 w 12812"/>
              <a:gd name="connsiteY35" fmla="*/ 5713 h 10321"/>
              <a:gd name="connsiteX36" fmla="*/ 12797 w 12812"/>
              <a:gd name="connsiteY36" fmla="*/ 5963 h 10321"/>
              <a:gd name="connsiteX37" fmla="*/ 12785 w 12812"/>
              <a:gd name="connsiteY37" fmla="*/ 6209 h 10321"/>
              <a:gd name="connsiteX38" fmla="*/ 12771 w 12812"/>
              <a:gd name="connsiteY38" fmla="*/ 6450 h 10321"/>
              <a:gd name="connsiteX39" fmla="*/ 12754 w 12812"/>
              <a:gd name="connsiteY39" fmla="*/ 6689 h 10321"/>
              <a:gd name="connsiteX40" fmla="*/ 12734 w 12812"/>
              <a:gd name="connsiteY40" fmla="*/ 6919 h 10321"/>
              <a:gd name="connsiteX41" fmla="*/ 12711 w 12812"/>
              <a:gd name="connsiteY41" fmla="*/ 7144 h 10321"/>
              <a:gd name="connsiteX42" fmla="*/ 12685 w 12812"/>
              <a:gd name="connsiteY42" fmla="*/ 7370 h 10321"/>
              <a:gd name="connsiteX43" fmla="*/ 12657 w 12812"/>
              <a:gd name="connsiteY43" fmla="*/ 7584 h 10321"/>
              <a:gd name="connsiteX44" fmla="*/ 12626 w 12812"/>
              <a:gd name="connsiteY44" fmla="*/ 7795 h 10321"/>
              <a:gd name="connsiteX45" fmla="*/ 12593 w 12812"/>
              <a:gd name="connsiteY45" fmla="*/ 7995 h 10321"/>
              <a:gd name="connsiteX46" fmla="*/ 12557 w 12812"/>
              <a:gd name="connsiteY46" fmla="*/ 8191 h 10321"/>
              <a:gd name="connsiteX47" fmla="*/ 12519 w 12812"/>
              <a:gd name="connsiteY47" fmla="*/ 8382 h 10321"/>
              <a:gd name="connsiteX48" fmla="*/ 12478 w 12812"/>
              <a:gd name="connsiteY48" fmla="*/ 8562 h 10321"/>
              <a:gd name="connsiteX49" fmla="*/ 12437 w 12812"/>
              <a:gd name="connsiteY49" fmla="*/ 8737 h 10321"/>
              <a:gd name="connsiteX50" fmla="*/ 12392 w 12812"/>
              <a:gd name="connsiteY50" fmla="*/ 8901 h 10321"/>
              <a:gd name="connsiteX51" fmla="*/ 12346 w 12812"/>
              <a:gd name="connsiteY51" fmla="*/ 9061 h 10321"/>
              <a:gd name="connsiteX52" fmla="*/ 12297 w 12812"/>
              <a:gd name="connsiteY52" fmla="*/ 9208 h 10321"/>
              <a:gd name="connsiteX53" fmla="*/ 12247 w 12812"/>
              <a:gd name="connsiteY53" fmla="*/ 9350 h 10321"/>
              <a:gd name="connsiteX54" fmla="*/ 12195 w 12812"/>
              <a:gd name="connsiteY54" fmla="*/ 9479 h 10321"/>
              <a:gd name="connsiteX55" fmla="*/ 12142 w 12812"/>
              <a:gd name="connsiteY55" fmla="*/ 9600 h 10321"/>
              <a:gd name="connsiteX56" fmla="*/ 12087 w 12812"/>
              <a:gd name="connsiteY56" fmla="*/ 9711 h 10321"/>
              <a:gd name="connsiteX57" fmla="*/ 12031 w 12812"/>
              <a:gd name="connsiteY57" fmla="*/ 9812 h 10321"/>
              <a:gd name="connsiteX58" fmla="*/ 11972 w 12812"/>
              <a:gd name="connsiteY58" fmla="*/ 9900 h 10321"/>
              <a:gd name="connsiteX59" fmla="*/ 11914 w 12812"/>
              <a:gd name="connsiteY59" fmla="*/ 9978 h 10321"/>
              <a:gd name="connsiteX60" fmla="*/ 11853 w 12812"/>
              <a:gd name="connsiteY60" fmla="*/ 10046 h 10321"/>
              <a:gd name="connsiteX61" fmla="*/ 11792 w 12812"/>
              <a:gd name="connsiteY61" fmla="*/ 10101 h 10321"/>
              <a:gd name="connsiteX62" fmla="*/ 11729 w 12812"/>
              <a:gd name="connsiteY62" fmla="*/ 10146 h 10321"/>
              <a:gd name="connsiteX63" fmla="*/ 11666 w 12812"/>
              <a:gd name="connsiteY63" fmla="*/ 10178 h 10321"/>
              <a:gd name="connsiteX64" fmla="*/ 11601 w 12812"/>
              <a:gd name="connsiteY64" fmla="*/ 10194 h 10321"/>
              <a:gd name="connsiteX65" fmla="*/ 11536 w 12812"/>
              <a:gd name="connsiteY65" fmla="*/ 10203 h 10321"/>
              <a:gd name="connsiteX66" fmla="*/ 0 w 12812"/>
              <a:gd name="connsiteY66" fmla="*/ 10321 h 10321"/>
              <a:gd name="connsiteX67" fmla="*/ 0 w 12812"/>
              <a:gd name="connsiteY67" fmla="*/ 0 h 1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2812" h="10321">
                <a:moveTo>
                  <a:pt x="0" y="0"/>
                </a:moveTo>
                <a:lnTo>
                  <a:pt x="11536" y="203"/>
                </a:lnTo>
                <a:lnTo>
                  <a:pt x="11601" y="212"/>
                </a:lnTo>
                <a:cubicBezTo>
                  <a:pt x="11623" y="217"/>
                  <a:pt x="11644" y="223"/>
                  <a:pt x="11666" y="228"/>
                </a:cubicBezTo>
                <a:cubicBezTo>
                  <a:pt x="11687" y="239"/>
                  <a:pt x="11708" y="249"/>
                  <a:pt x="11729" y="260"/>
                </a:cubicBezTo>
                <a:lnTo>
                  <a:pt x="11792" y="305"/>
                </a:lnTo>
                <a:lnTo>
                  <a:pt x="11853" y="360"/>
                </a:lnTo>
                <a:cubicBezTo>
                  <a:pt x="11873" y="383"/>
                  <a:pt x="11894" y="405"/>
                  <a:pt x="11914" y="428"/>
                </a:cubicBezTo>
                <a:cubicBezTo>
                  <a:pt x="11933" y="454"/>
                  <a:pt x="11953" y="480"/>
                  <a:pt x="11972" y="506"/>
                </a:cubicBezTo>
                <a:cubicBezTo>
                  <a:pt x="11992" y="535"/>
                  <a:pt x="12011" y="565"/>
                  <a:pt x="12031" y="594"/>
                </a:cubicBezTo>
                <a:cubicBezTo>
                  <a:pt x="12050" y="628"/>
                  <a:pt x="12068" y="661"/>
                  <a:pt x="12087" y="695"/>
                </a:cubicBezTo>
                <a:cubicBezTo>
                  <a:pt x="12105" y="732"/>
                  <a:pt x="12124" y="769"/>
                  <a:pt x="12142" y="806"/>
                </a:cubicBezTo>
                <a:cubicBezTo>
                  <a:pt x="12160" y="846"/>
                  <a:pt x="12177" y="887"/>
                  <a:pt x="12195" y="927"/>
                </a:cubicBezTo>
                <a:cubicBezTo>
                  <a:pt x="12212" y="970"/>
                  <a:pt x="12230" y="1013"/>
                  <a:pt x="12247" y="1056"/>
                </a:cubicBezTo>
                <a:cubicBezTo>
                  <a:pt x="12264" y="1103"/>
                  <a:pt x="12280" y="1151"/>
                  <a:pt x="12297" y="1198"/>
                </a:cubicBezTo>
                <a:cubicBezTo>
                  <a:pt x="12313" y="1247"/>
                  <a:pt x="12330" y="1296"/>
                  <a:pt x="12346" y="1345"/>
                </a:cubicBezTo>
                <a:cubicBezTo>
                  <a:pt x="12361" y="1398"/>
                  <a:pt x="12377" y="1452"/>
                  <a:pt x="12392" y="1505"/>
                </a:cubicBezTo>
                <a:cubicBezTo>
                  <a:pt x="12407" y="1560"/>
                  <a:pt x="12422" y="1614"/>
                  <a:pt x="12437" y="1669"/>
                </a:cubicBezTo>
                <a:cubicBezTo>
                  <a:pt x="12451" y="1727"/>
                  <a:pt x="12464" y="1786"/>
                  <a:pt x="12478" y="1844"/>
                </a:cubicBezTo>
                <a:cubicBezTo>
                  <a:pt x="12492" y="1904"/>
                  <a:pt x="12505" y="1964"/>
                  <a:pt x="12519" y="2024"/>
                </a:cubicBezTo>
                <a:cubicBezTo>
                  <a:pt x="12532" y="2088"/>
                  <a:pt x="12544" y="2151"/>
                  <a:pt x="12557" y="2215"/>
                </a:cubicBezTo>
                <a:cubicBezTo>
                  <a:pt x="12569" y="2280"/>
                  <a:pt x="12581" y="2346"/>
                  <a:pt x="12593" y="2411"/>
                </a:cubicBezTo>
                <a:cubicBezTo>
                  <a:pt x="12604" y="2478"/>
                  <a:pt x="12615" y="2544"/>
                  <a:pt x="12626" y="2611"/>
                </a:cubicBezTo>
                <a:cubicBezTo>
                  <a:pt x="12636" y="2681"/>
                  <a:pt x="12647" y="2752"/>
                  <a:pt x="12657" y="2822"/>
                </a:cubicBezTo>
                <a:cubicBezTo>
                  <a:pt x="12666" y="2893"/>
                  <a:pt x="12676" y="2965"/>
                  <a:pt x="12685" y="3036"/>
                </a:cubicBezTo>
                <a:cubicBezTo>
                  <a:pt x="12694" y="3111"/>
                  <a:pt x="12702" y="3187"/>
                  <a:pt x="12711" y="3262"/>
                </a:cubicBezTo>
                <a:cubicBezTo>
                  <a:pt x="12719" y="3337"/>
                  <a:pt x="12726" y="3412"/>
                  <a:pt x="12734" y="3487"/>
                </a:cubicBezTo>
                <a:cubicBezTo>
                  <a:pt x="12741" y="3564"/>
                  <a:pt x="12747" y="3640"/>
                  <a:pt x="12754" y="3717"/>
                </a:cubicBezTo>
                <a:cubicBezTo>
                  <a:pt x="12760" y="3797"/>
                  <a:pt x="12765" y="3876"/>
                  <a:pt x="12771" y="3956"/>
                </a:cubicBezTo>
                <a:cubicBezTo>
                  <a:pt x="12776" y="4036"/>
                  <a:pt x="12780" y="4117"/>
                  <a:pt x="12785" y="4197"/>
                </a:cubicBezTo>
                <a:lnTo>
                  <a:pt x="12797" y="4443"/>
                </a:lnTo>
                <a:cubicBezTo>
                  <a:pt x="12800" y="4526"/>
                  <a:pt x="12802" y="4610"/>
                  <a:pt x="12805" y="4693"/>
                </a:cubicBezTo>
                <a:cubicBezTo>
                  <a:pt x="12807" y="4777"/>
                  <a:pt x="12808" y="4862"/>
                  <a:pt x="12810" y="4946"/>
                </a:cubicBezTo>
                <a:cubicBezTo>
                  <a:pt x="12811" y="5031"/>
                  <a:pt x="12811" y="5116"/>
                  <a:pt x="12812" y="5201"/>
                </a:cubicBezTo>
                <a:cubicBezTo>
                  <a:pt x="12811" y="5287"/>
                  <a:pt x="12811" y="5374"/>
                  <a:pt x="12810" y="5460"/>
                </a:cubicBezTo>
                <a:cubicBezTo>
                  <a:pt x="12808" y="5544"/>
                  <a:pt x="12807" y="5629"/>
                  <a:pt x="12805" y="5713"/>
                </a:cubicBezTo>
                <a:cubicBezTo>
                  <a:pt x="12802" y="5796"/>
                  <a:pt x="12800" y="5880"/>
                  <a:pt x="12797" y="5963"/>
                </a:cubicBezTo>
                <a:lnTo>
                  <a:pt x="12785" y="6209"/>
                </a:lnTo>
                <a:cubicBezTo>
                  <a:pt x="12780" y="6289"/>
                  <a:pt x="12776" y="6370"/>
                  <a:pt x="12771" y="6450"/>
                </a:cubicBezTo>
                <a:cubicBezTo>
                  <a:pt x="12765" y="6530"/>
                  <a:pt x="12760" y="6609"/>
                  <a:pt x="12754" y="6689"/>
                </a:cubicBezTo>
                <a:cubicBezTo>
                  <a:pt x="12747" y="6766"/>
                  <a:pt x="12741" y="6842"/>
                  <a:pt x="12734" y="6919"/>
                </a:cubicBezTo>
                <a:cubicBezTo>
                  <a:pt x="12726" y="6994"/>
                  <a:pt x="12719" y="7069"/>
                  <a:pt x="12711" y="7144"/>
                </a:cubicBezTo>
                <a:cubicBezTo>
                  <a:pt x="12702" y="7219"/>
                  <a:pt x="12694" y="7295"/>
                  <a:pt x="12685" y="7370"/>
                </a:cubicBezTo>
                <a:cubicBezTo>
                  <a:pt x="12676" y="7441"/>
                  <a:pt x="12666" y="7513"/>
                  <a:pt x="12657" y="7584"/>
                </a:cubicBezTo>
                <a:cubicBezTo>
                  <a:pt x="12647" y="7654"/>
                  <a:pt x="12636" y="7725"/>
                  <a:pt x="12626" y="7795"/>
                </a:cubicBezTo>
                <a:cubicBezTo>
                  <a:pt x="12615" y="7862"/>
                  <a:pt x="12604" y="7928"/>
                  <a:pt x="12593" y="7995"/>
                </a:cubicBezTo>
                <a:cubicBezTo>
                  <a:pt x="12581" y="8060"/>
                  <a:pt x="12569" y="8126"/>
                  <a:pt x="12557" y="8191"/>
                </a:cubicBezTo>
                <a:cubicBezTo>
                  <a:pt x="12544" y="8255"/>
                  <a:pt x="12532" y="8318"/>
                  <a:pt x="12519" y="8382"/>
                </a:cubicBezTo>
                <a:cubicBezTo>
                  <a:pt x="12505" y="8442"/>
                  <a:pt x="12492" y="8502"/>
                  <a:pt x="12478" y="8562"/>
                </a:cubicBezTo>
                <a:cubicBezTo>
                  <a:pt x="12464" y="8620"/>
                  <a:pt x="12451" y="8679"/>
                  <a:pt x="12437" y="8737"/>
                </a:cubicBezTo>
                <a:cubicBezTo>
                  <a:pt x="12422" y="8792"/>
                  <a:pt x="12407" y="8846"/>
                  <a:pt x="12392" y="8901"/>
                </a:cubicBezTo>
                <a:cubicBezTo>
                  <a:pt x="12377" y="8954"/>
                  <a:pt x="12361" y="9008"/>
                  <a:pt x="12346" y="9061"/>
                </a:cubicBezTo>
                <a:cubicBezTo>
                  <a:pt x="12330" y="9110"/>
                  <a:pt x="12313" y="9159"/>
                  <a:pt x="12297" y="9208"/>
                </a:cubicBezTo>
                <a:cubicBezTo>
                  <a:pt x="12280" y="9255"/>
                  <a:pt x="12264" y="9303"/>
                  <a:pt x="12247" y="9350"/>
                </a:cubicBezTo>
                <a:cubicBezTo>
                  <a:pt x="12230" y="9393"/>
                  <a:pt x="12212" y="9436"/>
                  <a:pt x="12195" y="9479"/>
                </a:cubicBezTo>
                <a:cubicBezTo>
                  <a:pt x="12177" y="9519"/>
                  <a:pt x="12160" y="9560"/>
                  <a:pt x="12142" y="9600"/>
                </a:cubicBezTo>
                <a:cubicBezTo>
                  <a:pt x="12124" y="9637"/>
                  <a:pt x="12105" y="9674"/>
                  <a:pt x="12087" y="9711"/>
                </a:cubicBezTo>
                <a:cubicBezTo>
                  <a:pt x="12068" y="9745"/>
                  <a:pt x="12050" y="9778"/>
                  <a:pt x="12031" y="9812"/>
                </a:cubicBezTo>
                <a:cubicBezTo>
                  <a:pt x="12011" y="9841"/>
                  <a:pt x="11992" y="9871"/>
                  <a:pt x="11972" y="9900"/>
                </a:cubicBezTo>
                <a:cubicBezTo>
                  <a:pt x="11953" y="9926"/>
                  <a:pt x="11933" y="9952"/>
                  <a:pt x="11914" y="9978"/>
                </a:cubicBezTo>
                <a:cubicBezTo>
                  <a:pt x="11894" y="10001"/>
                  <a:pt x="11873" y="10023"/>
                  <a:pt x="11853" y="10046"/>
                </a:cubicBezTo>
                <a:lnTo>
                  <a:pt x="11792" y="10101"/>
                </a:lnTo>
                <a:lnTo>
                  <a:pt x="11729" y="10146"/>
                </a:lnTo>
                <a:cubicBezTo>
                  <a:pt x="11708" y="10157"/>
                  <a:pt x="11687" y="10167"/>
                  <a:pt x="11666" y="10178"/>
                </a:cubicBezTo>
                <a:cubicBezTo>
                  <a:pt x="11644" y="10183"/>
                  <a:pt x="11623" y="10189"/>
                  <a:pt x="11601" y="10194"/>
                </a:cubicBezTo>
                <a:lnTo>
                  <a:pt x="11536" y="10203"/>
                </a:lnTo>
                <a:lnTo>
                  <a:pt x="0" y="1032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50">
            <a:noFill/>
            <a:prstDash val="solid"/>
            <a:round/>
            <a:headEnd/>
            <a:tailEnd/>
          </a:ln>
          <a:effectLst>
            <a:outerShdw blurRad="330200" dist="215900" dir="252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699792" y="3573016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Управление реализацией стратегии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 текущей деятельностью образовательной организации</a:t>
            </a:r>
          </a:p>
          <a:p>
            <a:endParaRPr lang="ru-RU" dirty="0"/>
          </a:p>
        </p:txBody>
      </p:sp>
      <p:sp>
        <p:nvSpPr>
          <p:cNvPr id="28" name="Овал 27"/>
          <p:cNvSpPr>
            <a:spLocks noChangeAspect="1"/>
          </p:cNvSpPr>
          <p:nvPr/>
        </p:nvSpPr>
        <p:spPr>
          <a:xfrm>
            <a:off x="7020272" y="3645024"/>
            <a:ext cx="783000" cy="1044000"/>
          </a:xfrm>
          <a:prstGeom prst="ellipse">
            <a:avLst/>
          </a:prstGeom>
          <a:solidFill>
            <a:srgbClr val="3399FF"/>
          </a:solidFill>
          <a:ln w="38100">
            <a:solidFill>
              <a:srgbClr val="3399FF"/>
            </a:solidFill>
          </a:ln>
          <a:effectLst>
            <a:innerShdw blurRad="88900" dist="165100" dir="150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95736" y="5157192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Управление ресурсами образовательной организации</a:t>
            </a:r>
          </a:p>
          <a:p>
            <a:endParaRPr lang="ru-RU" dirty="0"/>
          </a:p>
        </p:txBody>
      </p:sp>
      <p:sp>
        <p:nvSpPr>
          <p:cNvPr id="31" name="Овал 30"/>
          <p:cNvSpPr>
            <a:spLocks noChangeAspect="1"/>
          </p:cNvSpPr>
          <p:nvPr/>
        </p:nvSpPr>
        <p:spPr>
          <a:xfrm>
            <a:off x="6660232" y="5229200"/>
            <a:ext cx="783000" cy="1044000"/>
          </a:xfrm>
          <a:prstGeom prst="ellipse">
            <a:avLst/>
          </a:prstGeom>
          <a:solidFill>
            <a:srgbClr val="33CCFF"/>
          </a:solidFill>
          <a:ln w="38100">
            <a:solidFill>
              <a:srgbClr val="33CCFF"/>
            </a:solidFill>
          </a:ln>
          <a:effectLst>
            <a:innerShdw blurRad="88900" dist="165100" dir="150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7584" y="126876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399FF"/>
                </a:solidFill>
              </a:rPr>
              <a:t>ОСНОВНЫЕ ТРУДОВЫЕ ФУНКЦИИ</a:t>
            </a:r>
          </a:p>
          <a:p>
            <a:endParaRPr lang="ru-RU" dirty="0"/>
          </a:p>
        </p:txBody>
      </p:sp>
      <p:pic>
        <p:nvPicPr>
          <p:cNvPr id="34" name="Picture 5" descr="C:\Users\zalega\Desktop\Августовский педсовет 2015\Рисунки\Чужие\partnershi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536" y="1844824"/>
            <a:ext cx="2691176" cy="2392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188641"/>
            <a:ext cx="1475656" cy="1727091"/>
            <a:chOff x="0" y="386915"/>
            <a:chExt cx="1672102" cy="204138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92696"/>
              <a:ext cx="1672102" cy="173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844" y="386915"/>
              <a:ext cx="936104" cy="362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2" name="Прямая соединительная линия 11"/>
          <p:cNvCxnSpPr/>
          <p:nvPr/>
        </p:nvCxnSpPr>
        <p:spPr>
          <a:xfrm>
            <a:off x="899592" y="2924944"/>
            <a:ext cx="3960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115616" y="3284984"/>
            <a:ext cx="6192688" cy="23698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«Не дай вам Бог жить в эпоху перемен.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Но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если уж так случилось, то дай вам Бог воспользоваться новыми безграничными возможностями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pPr algn="r"/>
            <a:endParaRPr lang="ru-RU" dirty="0" smtClean="0"/>
          </a:p>
          <a:p>
            <a:pPr algn="ctr"/>
            <a:r>
              <a:rPr lang="ru-RU" dirty="0" smtClean="0"/>
              <a:t>                                                                 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635896" y="5445224"/>
            <a:ext cx="40473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ttp://partyboom.ucoz.ru/151515/risunok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1575" y="0"/>
            <a:ext cx="4162425" cy="2962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0984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единительная линия 24"/>
          <p:cNvCxnSpPr/>
          <p:nvPr/>
        </p:nvCxnSpPr>
        <p:spPr>
          <a:xfrm>
            <a:off x="0" y="971147"/>
            <a:ext cx="9144000" cy="0"/>
          </a:xfrm>
          <a:prstGeom prst="line">
            <a:avLst/>
          </a:prstGeom>
          <a:ln w="57150">
            <a:solidFill>
              <a:srgbClr val="36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561388" y="1690873"/>
            <a:ext cx="0" cy="4320000"/>
          </a:xfrm>
          <a:prstGeom prst="line">
            <a:avLst/>
          </a:prstGeom>
          <a:ln w="57150">
            <a:solidFill>
              <a:srgbClr val="9AB0D2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>
            <a:spLocks noChangeAspect="1"/>
          </p:cNvSpPr>
          <p:nvPr/>
        </p:nvSpPr>
        <p:spPr>
          <a:xfrm>
            <a:off x="4431323" y="1953474"/>
            <a:ext cx="252000" cy="252000"/>
          </a:xfrm>
          <a:prstGeom prst="ellipse">
            <a:avLst/>
          </a:prstGeom>
          <a:solidFill>
            <a:srgbClr val="3661A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>
            <a:spLocks noChangeAspect="1"/>
          </p:cNvSpPr>
          <p:nvPr/>
        </p:nvSpPr>
        <p:spPr>
          <a:xfrm>
            <a:off x="4427984" y="4149080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67"/>
          <p:cNvGrpSpPr/>
          <p:nvPr/>
        </p:nvGrpSpPr>
        <p:grpSpPr>
          <a:xfrm>
            <a:off x="525082" y="1856607"/>
            <a:ext cx="3708000" cy="1500007"/>
            <a:chOff x="525082" y="1949917"/>
            <a:chExt cx="3708000" cy="1500007"/>
          </a:xfrm>
        </p:grpSpPr>
        <p:grpSp>
          <p:nvGrpSpPr>
            <p:cNvPr id="3" name="Группа 39"/>
            <p:cNvGrpSpPr/>
            <p:nvPr/>
          </p:nvGrpSpPr>
          <p:grpSpPr>
            <a:xfrm flipH="1">
              <a:off x="525082" y="1956169"/>
              <a:ext cx="3708000" cy="1493755"/>
              <a:chOff x="4402136" y="2432050"/>
              <a:chExt cx="2876488" cy="1137951"/>
            </a:xfrm>
          </p:grpSpPr>
          <p:sp>
            <p:nvSpPr>
              <p:cNvPr id="48" name="Прямоугольник 47"/>
              <p:cNvSpPr/>
              <p:nvPr/>
            </p:nvSpPr>
            <p:spPr>
              <a:xfrm>
                <a:off x="4560175" y="2692401"/>
                <a:ext cx="2708926" cy="877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3661A6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marL="93663" algn="ctr"/>
                <a:endParaRPr lang="ru-RU" dirty="0" smtClean="0">
                  <a:solidFill>
                    <a:schemeClr val="tx1"/>
                  </a:solidFill>
                </a:endParaRPr>
              </a:p>
              <a:p>
                <a:pPr marL="93663" algn="ctr"/>
                <a:r>
                  <a:rPr lang="ru-RU" dirty="0" smtClean="0">
                    <a:solidFill>
                      <a:schemeClr val="tx1"/>
                    </a:solidFill>
                  </a:rPr>
                  <a:t>Введение независимой </a:t>
                </a:r>
                <a:br>
                  <a:rPr lang="ru-RU" dirty="0" smtClean="0">
                    <a:solidFill>
                      <a:schemeClr val="tx1"/>
                    </a:solidFill>
                  </a:rPr>
                </a:br>
                <a:r>
                  <a:rPr lang="ru-RU" dirty="0" smtClean="0">
                    <a:solidFill>
                      <a:schemeClr val="tx1"/>
                    </a:solidFill>
                  </a:rPr>
                  <a:t>оценки ОО </a:t>
                </a:r>
                <a:br>
                  <a:rPr lang="ru-RU" dirty="0" smtClean="0">
                    <a:solidFill>
                      <a:schemeClr val="tx1"/>
                    </a:solidFill>
                  </a:rPr>
                </a:b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Выноска со стрелкой влево 48"/>
              <p:cNvSpPr/>
              <p:nvPr/>
            </p:nvSpPr>
            <p:spPr>
              <a:xfrm>
                <a:off x="4402136" y="2432050"/>
                <a:ext cx="2876488" cy="301675"/>
              </a:xfrm>
              <a:prstGeom prst="leftArrowCallout">
                <a:avLst>
                  <a:gd name="adj1" fmla="val 50000"/>
                  <a:gd name="adj2" fmla="val 25000"/>
                  <a:gd name="adj3" fmla="val 41455"/>
                  <a:gd name="adj4" fmla="val 95310"/>
                </a:avLst>
              </a:prstGeom>
              <a:solidFill>
                <a:srgbClr val="3661A6"/>
              </a:solidFill>
              <a:ln w="19050">
                <a:solidFill>
                  <a:srgbClr val="3661A6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3474439" y="1949917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latin typeface="+mn-lt"/>
                </a:rPr>
                <a:t>01</a:t>
              </a:r>
              <a:endParaRPr lang="ru-RU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61" name="Овал 60"/>
          <p:cNvSpPr>
            <a:spLocks noChangeAspect="1"/>
          </p:cNvSpPr>
          <p:nvPr/>
        </p:nvSpPr>
        <p:spPr>
          <a:xfrm>
            <a:off x="4427984" y="2996952"/>
            <a:ext cx="252000" cy="2520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65"/>
          <p:cNvGrpSpPr/>
          <p:nvPr/>
        </p:nvGrpSpPr>
        <p:grpSpPr>
          <a:xfrm>
            <a:off x="4860032" y="2924944"/>
            <a:ext cx="3708000" cy="1493755"/>
            <a:chOff x="4823705" y="2879148"/>
            <a:chExt cx="3708000" cy="1493755"/>
          </a:xfrm>
        </p:grpSpPr>
        <p:grpSp>
          <p:nvGrpSpPr>
            <p:cNvPr id="5" name="Группа 39"/>
            <p:cNvGrpSpPr/>
            <p:nvPr/>
          </p:nvGrpSpPr>
          <p:grpSpPr>
            <a:xfrm>
              <a:off x="4823705" y="2879148"/>
              <a:ext cx="3708000" cy="1493755"/>
              <a:chOff x="4402136" y="2432050"/>
              <a:chExt cx="2876488" cy="1137951"/>
            </a:xfrm>
          </p:grpSpPr>
          <p:sp>
            <p:nvSpPr>
              <p:cNvPr id="54" name="Прямоугольник 53"/>
              <p:cNvSpPr/>
              <p:nvPr/>
            </p:nvSpPr>
            <p:spPr>
              <a:xfrm>
                <a:off x="4560175" y="2692401"/>
                <a:ext cx="2708926" cy="877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B0F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lvl="0" algn="ctr"/>
                <a:endParaRPr lang="ru-RU" dirty="0" smtClean="0">
                  <a:solidFill>
                    <a:prstClr val="black"/>
                  </a:solidFill>
                </a:endParaRPr>
              </a:p>
              <a:p>
                <a:pPr lvl="0" algn="ctr"/>
                <a:r>
                  <a:rPr lang="ru-RU" dirty="0" smtClean="0">
                    <a:solidFill>
                      <a:prstClr val="black"/>
                    </a:solidFill>
                  </a:rPr>
                  <a:t>Введение о мониторинга качества </a:t>
                </a:r>
                <a:br>
                  <a:rPr lang="ru-RU" dirty="0" smtClean="0">
                    <a:solidFill>
                      <a:prstClr val="black"/>
                    </a:solidFill>
                  </a:rPr>
                </a:br>
                <a:r>
                  <a:rPr lang="ru-RU" dirty="0" smtClean="0">
                    <a:solidFill>
                      <a:prstClr val="black"/>
                    </a:solidFill>
                  </a:rPr>
                  <a:t>образования</a:t>
                </a:r>
              </a:p>
              <a:p>
                <a:pPr algn="ctr"/>
                <a:endParaRPr lang="ru-RU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/>
                <a:endParaRPr lang="ru-RU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5" name="Выноска со стрелкой влево 54"/>
              <p:cNvSpPr/>
              <p:nvPr/>
            </p:nvSpPr>
            <p:spPr>
              <a:xfrm>
                <a:off x="4402136" y="2432050"/>
                <a:ext cx="2876488" cy="301675"/>
              </a:xfrm>
              <a:prstGeom prst="leftArrowCallout">
                <a:avLst>
                  <a:gd name="adj1" fmla="val 50000"/>
                  <a:gd name="adj2" fmla="val 25000"/>
                  <a:gd name="adj3" fmla="val 41455"/>
                  <a:gd name="adj4" fmla="val 95310"/>
                </a:avLst>
              </a:prstGeom>
              <a:solidFill>
                <a:srgbClr val="00B0F0"/>
              </a:solidFill>
              <a:ln w="19050">
                <a:solidFill>
                  <a:srgbClr val="00B0F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5029862" y="2892600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latin typeface="+mn-lt"/>
                </a:rPr>
                <a:t>0</a:t>
              </a:r>
              <a:r>
                <a:rPr lang="en-US" sz="2000" b="1" dirty="0" smtClean="0">
                  <a:solidFill>
                    <a:schemeClr val="bg1"/>
                  </a:solidFill>
                  <a:latin typeface="+mn-lt"/>
                </a:rPr>
                <a:t>2</a:t>
              </a:r>
              <a:endParaRPr lang="ru-RU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6" name="Группа 68"/>
          <p:cNvGrpSpPr/>
          <p:nvPr/>
        </p:nvGrpSpPr>
        <p:grpSpPr>
          <a:xfrm>
            <a:off x="539552" y="4077072"/>
            <a:ext cx="3708000" cy="1493755"/>
            <a:chOff x="525082" y="3802127"/>
            <a:chExt cx="3708000" cy="1493755"/>
          </a:xfrm>
        </p:grpSpPr>
        <p:grpSp>
          <p:nvGrpSpPr>
            <p:cNvPr id="7" name="Группа 39"/>
            <p:cNvGrpSpPr/>
            <p:nvPr/>
          </p:nvGrpSpPr>
          <p:grpSpPr>
            <a:xfrm flipH="1">
              <a:off x="525082" y="3802127"/>
              <a:ext cx="3708000" cy="1493755"/>
              <a:chOff x="4402136" y="2432050"/>
              <a:chExt cx="2876488" cy="1137951"/>
            </a:xfrm>
          </p:grpSpPr>
          <p:sp>
            <p:nvSpPr>
              <p:cNvPr id="51" name="Прямоугольник 50"/>
              <p:cNvSpPr/>
              <p:nvPr/>
            </p:nvSpPr>
            <p:spPr>
              <a:xfrm>
                <a:off x="4550570" y="2692401"/>
                <a:ext cx="2718531" cy="877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lvl="0" algn="ctr"/>
                <a:r>
                  <a:rPr lang="ru-RU" dirty="0" smtClean="0">
                    <a:solidFill>
                      <a:prstClr val="black"/>
                    </a:solidFill>
                  </a:rPr>
                  <a:t>Оформление системных  проектов, реализуемых через сетевую кооперацию</a:t>
                </a:r>
              </a:p>
              <a:p>
                <a:pPr algn="ctr"/>
                <a:endParaRPr lang="ru-RU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Выноска со стрелкой влево 51"/>
              <p:cNvSpPr/>
              <p:nvPr/>
            </p:nvSpPr>
            <p:spPr>
              <a:xfrm>
                <a:off x="4402136" y="2432050"/>
                <a:ext cx="2876488" cy="301675"/>
              </a:xfrm>
              <a:prstGeom prst="leftArrowCallout">
                <a:avLst>
                  <a:gd name="adj1" fmla="val 50000"/>
                  <a:gd name="adj2" fmla="val 25000"/>
                  <a:gd name="adj3" fmla="val 41455"/>
                  <a:gd name="adj4" fmla="val 95310"/>
                </a:avLst>
              </a:prstGeom>
              <a:solidFill>
                <a:srgbClr val="0070C0"/>
              </a:solidFill>
              <a:ln w="19050">
                <a:solidFill>
                  <a:srgbClr val="0070C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3483866" y="3806997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latin typeface="+mn-lt"/>
                </a:rPr>
                <a:t>0</a:t>
              </a:r>
              <a:r>
                <a:rPr lang="en-US" sz="2000" b="1" dirty="0" smtClean="0">
                  <a:solidFill>
                    <a:schemeClr val="bg1"/>
                  </a:solidFill>
                  <a:latin typeface="+mn-lt"/>
                </a:rPr>
                <a:t>3</a:t>
              </a:r>
              <a:endParaRPr lang="ru-RU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79695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Основные направления изменений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8" name="Группа 2"/>
          <p:cNvGrpSpPr>
            <a:grpSpLocks/>
          </p:cNvGrpSpPr>
          <p:nvPr/>
        </p:nvGrpSpPr>
        <p:grpSpPr bwMode="auto">
          <a:xfrm>
            <a:off x="0" y="115888"/>
            <a:ext cx="857250" cy="882650"/>
            <a:chOff x="0" y="386915"/>
            <a:chExt cx="1672102" cy="2041381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92696"/>
              <a:ext cx="1672102" cy="173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4844" y="386915"/>
              <a:ext cx="936104" cy="36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423205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0" y="971147"/>
            <a:ext cx="9144000" cy="0"/>
          </a:xfrm>
          <a:prstGeom prst="line">
            <a:avLst/>
          </a:prstGeom>
          <a:ln w="57150">
            <a:solidFill>
              <a:srgbClr val="FE83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10025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+mn-lt"/>
              </a:rPr>
              <a:t>…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0" y="971147"/>
            <a:ext cx="9144000" cy="0"/>
          </a:xfrm>
          <a:prstGeom prst="line">
            <a:avLst/>
          </a:prstGeom>
          <a:ln w="57150">
            <a:solidFill>
              <a:srgbClr val="36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690842" y="1915578"/>
            <a:ext cx="1277850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/>
          <a:p>
            <a:pPr algn="r"/>
            <a:r>
              <a:rPr lang="ru-RU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</a:rPr>
              <a:t>СЕНТЯБРЬ</a:t>
            </a:r>
            <a:endParaRPr lang="ru-RU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406650" y="6519446"/>
            <a:ext cx="6570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noProof="1" smtClean="0">
                <a:solidFill>
                  <a:schemeClr val="bg1"/>
                </a:solidFill>
                <a:latin typeface="+mn-lt"/>
              </a:rPr>
              <a:t>РАЗДЕЛ 1. Качество и доступность </a:t>
            </a:r>
            <a:r>
              <a:rPr lang="en-US" sz="1600" noProof="1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600" noProof="1" smtClean="0">
                <a:solidFill>
                  <a:schemeClr val="bg1"/>
                </a:solidFill>
                <a:latin typeface="+mn-lt"/>
              </a:rPr>
              <a:t>общего образования. </a:t>
            </a:r>
            <a:r>
              <a:rPr lang="en-US" sz="1600" noProof="1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600" noProof="1" smtClean="0">
                <a:solidFill>
                  <a:schemeClr val="bg1"/>
                </a:solidFill>
                <a:latin typeface="+mn-lt"/>
              </a:rPr>
              <a:t>Введение ФГОС</a:t>
            </a:r>
            <a:endParaRPr lang="en-GB" sz="1600" noProof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695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Результат изменений</a:t>
            </a:r>
            <a:endParaRPr lang="ru-RU" sz="4000" dirty="0">
              <a:solidFill>
                <a:srgbClr val="0070C0"/>
              </a:solidFill>
            </a:endParaRP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116632"/>
            <a:ext cx="857250" cy="882650"/>
            <a:chOff x="0" y="386915"/>
            <a:chExt cx="1672102" cy="2041381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92696"/>
              <a:ext cx="1672102" cy="173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4844" y="386915"/>
              <a:ext cx="936104" cy="36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17"/>
          <p:cNvGrpSpPr/>
          <p:nvPr/>
        </p:nvGrpSpPr>
        <p:grpSpPr>
          <a:xfrm>
            <a:off x="251520" y="4437112"/>
            <a:ext cx="1584176" cy="1368152"/>
            <a:chOff x="755575" y="1988840"/>
            <a:chExt cx="936105" cy="1008112"/>
          </a:xfrm>
          <a:solidFill>
            <a:srgbClr val="0070C0"/>
          </a:solidFill>
          <a:effectLst/>
        </p:grpSpPr>
        <p:grpSp>
          <p:nvGrpSpPr>
            <p:cNvPr id="4" name="Группа 25"/>
            <p:cNvGrpSpPr/>
            <p:nvPr/>
          </p:nvGrpSpPr>
          <p:grpSpPr>
            <a:xfrm>
              <a:off x="755575" y="1988840"/>
              <a:ext cx="792088" cy="1008112"/>
              <a:chOff x="1254154" y="2612571"/>
              <a:chExt cx="792088" cy="1008112"/>
            </a:xfrm>
            <a:grpFill/>
          </p:grpSpPr>
          <p:sp>
            <p:nvSpPr>
              <p:cNvPr id="25" name="Равнобедренный треугольник 24"/>
              <p:cNvSpPr/>
              <p:nvPr/>
            </p:nvSpPr>
            <p:spPr>
              <a:xfrm rot="16200000" flipV="1">
                <a:off x="1146142" y="2720583"/>
                <a:ext cx="1008112" cy="792088"/>
              </a:xfrm>
              <a:prstGeom prst="triangle">
                <a:avLst/>
              </a:prstGeom>
              <a:solidFill>
                <a:srgbClr val="0070C0"/>
              </a:solidFill>
              <a:ln w="38100">
                <a:solidFill>
                  <a:srgbClr val="0070C0"/>
                </a:solidFill>
              </a:ln>
              <a:effectLst>
                <a:outerShdw blurRad="76200" dist="12700" dir="2700000" sy="-23000" kx="-800400" algn="bl" rotWithShape="0">
                  <a:prstClr val="black">
                    <a:alpha val="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326162" y="2900603"/>
                <a:ext cx="18473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ru-RU" sz="2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24" name="Прямоугольник 23"/>
            <p:cNvSpPr/>
            <p:nvPr/>
          </p:nvSpPr>
          <p:spPr>
            <a:xfrm>
              <a:off x="1619672" y="2060848"/>
              <a:ext cx="72008" cy="936104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333CC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835696" y="4293096"/>
            <a:ext cx="59046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Повышение культуры управленческой аналитики 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и развития профессиональных компетенций в области анализа </a:t>
            </a:r>
          </a:p>
          <a:p>
            <a:pPr algn="ctr"/>
            <a:endParaRPr lang="ru-RU" dirty="0"/>
          </a:p>
        </p:txBody>
      </p:sp>
      <p:pic>
        <p:nvPicPr>
          <p:cNvPr id="25602" name="Picture 2" descr="C:\Documents and Settings\user\Рабочий стол\ф\ру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196752"/>
            <a:ext cx="3868688" cy="2901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user\Рабочий стол\ф\pro100tak-4_7_2015-23_5_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3716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10025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+mn-lt"/>
              </a:rPr>
              <a:t>ЧЕЛОВЕЧЕСКИЙ КАПИТАЛ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971147"/>
            <a:ext cx="9144000" cy="0"/>
          </a:xfrm>
          <a:prstGeom prst="line">
            <a:avLst/>
          </a:prstGeom>
          <a:ln w="57150">
            <a:solidFill>
              <a:srgbClr val="36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23728" y="2132856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+mn-lt"/>
              </a:rPr>
              <a:t>подвести итоги </a:t>
            </a:r>
            <a:r>
              <a:rPr lang="ru-RU" sz="2000" dirty="0" smtClean="0">
                <a:latin typeface="+mn-lt"/>
              </a:rPr>
              <a:t>реализации муниципальной политики, намеченные  в резолюции августовского педагогического совета 2014 года</a:t>
            </a:r>
            <a:endParaRPr lang="ru-RU" sz="2000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95736" y="3573016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+mn-lt"/>
              </a:rPr>
              <a:t>обсудить проблемы</a:t>
            </a:r>
            <a:r>
              <a:rPr lang="en-US" sz="2000" b="1" dirty="0" smtClean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хода реализации муниципальной образовательной политики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1111681" y="4869160"/>
            <a:ext cx="6464180" cy="707886"/>
            <a:chOff x="859744" y="4869160"/>
            <a:chExt cx="6464180" cy="707886"/>
          </a:xfrm>
        </p:grpSpPr>
        <p:sp>
          <p:nvSpPr>
            <p:cNvPr id="32" name="TextBox 31"/>
            <p:cNvSpPr txBox="1"/>
            <p:nvPr/>
          </p:nvSpPr>
          <p:spPr>
            <a:xfrm>
              <a:off x="2015807" y="4869160"/>
              <a:ext cx="53081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о</a:t>
              </a:r>
              <a:r>
                <a:rPr lang="ru-RU" sz="2000" b="1" dirty="0" smtClean="0">
                  <a:latin typeface="+mn-lt"/>
                </a:rPr>
                <a:t>пределиться</a:t>
              </a:r>
              <a:r>
                <a:rPr lang="ru-RU" sz="2000" dirty="0" smtClean="0">
                  <a:latin typeface="+mn-lt"/>
                </a:rPr>
                <a:t> с желаемым </a:t>
              </a:r>
              <a:r>
                <a:rPr lang="ru-RU" sz="2000" b="1" dirty="0" smtClean="0">
                  <a:latin typeface="+mn-lt"/>
                </a:rPr>
                <a:t>будущим </a:t>
              </a:r>
              <a:r>
                <a:rPr lang="ru-RU" sz="2000" dirty="0" smtClean="0">
                  <a:latin typeface="+mn-lt"/>
                </a:rPr>
                <a:t>муниципального образования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59744" y="4877298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+mn-lt"/>
                </a:rPr>
                <a:t>03</a:t>
              </a:r>
              <a:endParaRPr lang="ru-RU" sz="24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40" name="Заголовок 39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Управление изменениями</a:t>
            </a:r>
            <a:endParaRPr lang="ru-RU" dirty="0">
              <a:solidFill>
                <a:srgbClr val="0070C0"/>
              </a:solidFill>
            </a:endParaRPr>
          </a:p>
        </p:txBody>
      </p:sp>
      <p:grpSp>
        <p:nvGrpSpPr>
          <p:cNvPr id="44" name="Группа 2"/>
          <p:cNvGrpSpPr>
            <a:grpSpLocks/>
          </p:cNvGrpSpPr>
          <p:nvPr/>
        </p:nvGrpSpPr>
        <p:grpSpPr bwMode="auto">
          <a:xfrm>
            <a:off x="0" y="115888"/>
            <a:ext cx="857250" cy="882650"/>
            <a:chOff x="0" y="386915"/>
            <a:chExt cx="1672102" cy="2041381"/>
          </a:xfrm>
        </p:grpSpPr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92696"/>
              <a:ext cx="1672102" cy="173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4844" y="386915"/>
              <a:ext cx="936104" cy="36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3" name="Группа 62"/>
          <p:cNvGrpSpPr/>
          <p:nvPr/>
        </p:nvGrpSpPr>
        <p:grpSpPr>
          <a:xfrm>
            <a:off x="755576" y="2060848"/>
            <a:ext cx="936105" cy="1008112"/>
            <a:chOff x="755575" y="1988840"/>
            <a:chExt cx="936105" cy="1008112"/>
          </a:xfrm>
          <a:solidFill>
            <a:srgbClr val="0070C0"/>
          </a:solidFill>
          <a:effectLst/>
        </p:grpSpPr>
        <p:grpSp>
          <p:nvGrpSpPr>
            <p:cNvPr id="26" name="Группа 25"/>
            <p:cNvGrpSpPr/>
            <p:nvPr/>
          </p:nvGrpSpPr>
          <p:grpSpPr>
            <a:xfrm>
              <a:off x="755575" y="1988840"/>
              <a:ext cx="792088" cy="1008112"/>
              <a:chOff x="1254154" y="2612571"/>
              <a:chExt cx="792088" cy="1008112"/>
            </a:xfrm>
            <a:grpFill/>
          </p:grpSpPr>
          <p:sp>
            <p:nvSpPr>
              <p:cNvPr id="24" name="Равнобедренный треугольник 23"/>
              <p:cNvSpPr/>
              <p:nvPr/>
            </p:nvSpPr>
            <p:spPr>
              <a:xfrm rot="16200000" flipV="1">
                <a:off x="1146142" y="2720583"/>
                <a:ext cx="1008112" cy="792088"/>
              </a:xfrm>
              <a:prstGeom prst="triangle">
                <a:avLst/>
              </a:prstGeom>
              <a:solidFill>
                <a:srgbClr val="0070C0"/>
              </a:solidFill>
              <a:ln w="38100">
                <a:solidFill>
                  <a:srgbClr val="0070C0"/>
                </a:solidFill>
              </a:ln>
              <a:effectLst>
                <a:outerShdw blurRad="76200" dist="12700" dir="2700000" sy="-23000" kx="-800400" algn="bl" rotWithShape="0">
                  <a:prstClr val="black">
                    <a:alpha val="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254155" y="2900603"/>
                <a:ext cx="49564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  <a:latin typeface="+mn-lt"/>
                  </a:rPr>
                  <a:t>01</a:t>
                </a:r>
                <a:endParaRPr lang="ru-RU" sz="2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49" name="Прямоугольник 48"/>
            <p:cNvSpPr/>
            <p:nvPr/>
          </p:nvSpPr>
          <p:spPr>
            <a:xfrm>
              <a:off x="1619672" y="2060848"/>
              <a:ext cx="72008" cy="936104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333CC"/>
                </a:solidFill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755576" y="3429000"/>
            <a:ext cx="936105" cy="1008112"/>
            <a:chOff x="755575" y="1988840"/>
            <a:chExt cx="936105" cy="1008112"/>
          </a:xfrm>
          <a:solidFill>
            <a:srgbClr val="0070C0"/>
          </a:solidFill>
        </p:grpSpPr>
        <p:grpSp>
          <p:nvGrpSpPr>
            <p:cNvPr id="65" name="Группа 25"/>
            <p:cNvGrpSpPr/>
            <p:nvPr/>
          </p:nvGrpSpPr>
          <p:grpSpPr>
            <a:xfrm>
              <a:off x="755575" y="1988840"/>
              <a:ext cx="792088" cy="1008112"/>
              <a:chOff x="1254154" y="2612571"/>
              <a:chExt cx="792088" cy="1008112"/>
            </a:xfrm>
            <a:grpFill/>
          </p:grpSpPr>
          <p:sp>
            <p:nvSpPr>
              <p:cNvPr id="67" name="Равнобедренный треугольник 66"/>
              <p:cNvSpPr/>
              <p:nvPr/>
            </p:nvSpPr>
            <p:spPr>
              <a:xfrm rot="16200000" flipV="1">
                <a:off x="1146142" y="2720583"/>
                <a:ext cx="1008112" cy="792088"/>
              </a:xfrm>
              <a:prstGeom prst="triangle">
                <a:avLst/>
              </a:prstGeom>
              <a:solidFill>
                <a:srgbClr val="3399FF"/>
              </a:solidFill>
              <a:ln w="38100">
                <a:solidFill>
                  <a:srgbClr val="3399FF"/>
                </a:solidFill>
              </a:ln>
              <a:effectLst>
                <a:outerShdw blurRad="76200" dist="12700" dir="2700000" sy="-23000" kx="-800400" algn="bl" rotWithShape="0">
                  <a:prstClr val="black">
                    <a:alpha val="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 dirty="0">
                  <a:solidFill>
                    <a:srgbClr val="3399FF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254155" y="2900603"/>
                <a:ext cx="49564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  <a:latin typeface="+mn-lt"/>
                  </a:rPr>
                  <a:t>0</a:t>
                </a:r>
                <a:r>
                  <a:rPr lang="ru-RU" sz="2400" b="1" dirty="0" smtClean="0">
                    <a:solidFill>
                      <a:schemeClr val="bg1"/>
                    </a:solidFill>
                    <a:latin typeface="+mn-lt"/>
                  </a:rPr>
                  <a:t>2</a:t>
                </a:r>
                <a:endParaRPr lang="ru-RU" sz="2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66" name="Прямоугольник 65"/>
            <p:cNvSpPr/>
            <p:nvPr/>
          </p:nvSpPr>
          <p:spPr>
            <a:xfrm>
              <a:off x="1619672" y="2060848"/>
              <a:ext cx="72008" cy="936104"/>
            </a:xfrm>
            <a:prstGeom prst="rect">
              <a:avLst/>
            </a:prstGeom>
            <a:solidFill>
              <a:srgbClr val="3399FF"/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399FF"/>
                </a:solidFill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755576" y="4797152"/>
            <a:ext cx="936105" cy="1008112"/>
            <a:chOff x="755575" y="1988840"/>
            <a:chExt cx="936105" cy="1008112"/>
          </a:xfrm>
          <a:solidFill>
            <a:srgbClr val="0070C0"/>
          </a:solidFill>
        </p:grpSpPr>
        <p:grpSp>
          <p:nvGrpSpPr>
            <p:cNvPr id="70" name="Группа 25"/>
            <p:cNvGrpSpPr/>
            <p:nvPr/>
          </p:nvGrpSpPr>
          <p:grpSpPr>
            <a:xfrm>
              <a:off x="755575" y="1988840"/>
              <a:ext cx="792088" cy="1008112"/>
              <a:chOff x="1254154" y="2612571"/>
              <a:chExt cx="792088" cy="1008112"/>
            </a:xfrm>
            <a:grpFill/>
          </p:grpSpPr>
          <p:sp>
            <p:nvSpPr>
              <p:cNvPr id="72" name="Равнобедренный треугольник 71"/>
              <p:cNvSpPr/>
              <p:nvPr/>
            </p:nvSpPr>
            <p:spPr>
              <a:xfrm rot="16200000" flipV="1">
                <a:off x="1146142" y="2720583"/>
                <a:ext cx="1008112" cy="792088"/>
              </a:xfrm>
              <a:prstGeom prst="triangle">
                <a:avLst/>
              </a:prstGeom>
              <a:solidFill>
                <a:srgbClr val="33CCFF"/>
              </a:solidFill>
              <a:ln w="38100">
                <a:solidFill>
                  <a:srgbClr val="33CCFF"/>
                </a:solidFill>
              </a:ln>
              <a:effectLst>
                <a:outerShdw blurRad="76200" dist="12700" dir="2700000" sy="-23000" kx="-800400" algn="bl" rotWithShape="0">
                  <a:prstClr val="black">
                    <a:alpha val="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1254155" y="2900603"/>
                <a:ext cx="49564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  <a:latin typeface="+mn-lt"/>
                  </a:rPr>
                  <a:t>0</a:t>
                </a:r>
                <a:r>
                  <a:rPr lang="ru-RU" sz="2400" b="1" dirty="0" smtClean="0">
                    <a:solidFill>
                      <a:schemeClr val="bg1"/>
                    </a:solidFill>
                    <a:latin typeface="+mn-lt"/>
                  </a:rPr>
                  <a:t>3</a:t>
                </a:r>
                <a:endParaRPr lang="ru-RU" sz="2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71" name="Прямоугольник 70"/>
            <p:cNvSpPr/>
            <p:nvPr/>
          </p:nvSpPr>
          <p:spPr>
            <a:xfrm>
              <a:off x="1619672" y="2060848"/>
              <a:ext cx="72008" cy="936104"/>
            </a:xfrm>
            <a:prstGeom prst="rect">
              <a:avLst/>
            </a:prstGeom>
            <a:solidFill>
              <a:srgbClr val="33CCFF"/>
            </a:solidFill>
            <a:ln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61995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единительная линия 24"/>
          <p:cNvCxnSpPr/>
          <p:nvPr/>
        </p:nvCxnSpPr>
        <p:spPr>
          <a:xfrm>
            <a:off x="0" y="971147"/>
            <a:ext cx="9144000" cy="0"/>
          </a:xfrm>
          <a:prstGeom prst="line">
            <a:avLst/>
          </a:prstGeom>
          <a:ln w="57150">
            <a:solidFill>
              <a:srgbClr val="36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561388" y="1690873"/>
            <a:ext cx="0" cy="4320000"/>
          </a:xfrm>
          <a:prstGeom prst="line">
            <a:avLst/>
          </a:prstGeom>
          <a:ln w="57150">
            <a:solidFill>
              <a:srgbClr val="9AB0D2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>
            <a:spLocks noChangeAspect="1"/>
          </p:cNvSpPr>
          <p:nvPr/>
        </p:nvSpPr>
        <p:spPr>
          <a:xfrm>
            <a:off x="4431323" y="1953474"/>
            <a:ext cx="252000" cy="252000"/>
          </a:xfrm>
          <a:prstGeom prst="ellipse">
            <a:avLst/>
          </a:prstGeom>
          <a:solidFill>
            <a:srgbClr val="3661A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>
            <a:spLocks noChangeAspect="1"/>
          </p:cNvSpPr>
          <p:nvPr/>
        </p:nvSpPr>
        <p:spPr>
          <a:xfrm>
            <a:off x="4427984" y="4149080"/>
            <a:ext cx="252000" cy="25200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8" name="Группа 67"/>
          <p:cNvGrpSpPr/>
          <p:nvPr/>
        </p:nvGrpSpPr>
        <p:grpSpPr>
          <a:xfrm>
            <a:off x="525082" y="1856607"/>
            <a:ext cx="3708000" cy="1500007"/>
            <a:chOff x="525082" y="1949917"/>
            <a:chExt cx="3708000" cy="1500007"/>
          </a:xfrm>
        </p:grpSpPr>
        <p:grpSp>
          <p:nvGrpSpPr>
            <p:cNvPr id="47" name="Группа 39"/>
            <p:cNvGrpSpPr/>
            <p:nvPr/>
          </p:nvGrpSpPr>
          <p:grpSpPr>
            <a:xfrm flipH="1">
              <a:off x="525082" y="1956169"/>
              <a:ext cx="3708000" cy="1493755"/>
              <a:chOff x="4402136" y="2432050"/>
              <a:chExt cx="2876488" cy="1137951"/>
            </a:xfrm>
          </p:grpSpPr>
          <p:sp>
            <p:nvSpPr>
              <p:cNvPr id="48" name="Прямоугольник 47"/>
              <p:cNvSpPr/>
              <p:nvPr/>
            </p:nvSpPr>
            <p:spPr>
              <a:xfrm>
                <a:off x="4560175" y="2692401"/>
                <a:ext cx="2708926" cy="877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3661A6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ru-RU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Качество и доступность </a:t>
                </a:r>
                <a:br>
                  <a:rPr lang="ru-RU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ru-RU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общего образования. </a:t>
                </a:r>
                <a:br>
                  <a:rPr lang="ru-RU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ru-RU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Введение ФГОС</a:t>
                </a:r>
                <a:endParaRPr lang="en-GB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9" name="Выноска со стрелкой влево 48"/>
              <p:cNvSpPr/>
              <p:nvPr/>
            </p:nvSpPr>
            <p:spPr>
              <a:xfrm>
                <a:off x="4402136" y="2432050"/>
                <a:ext cx="2876488" cy="301675"/>
              </a:xfrm>
              <a:prstGeom prst="leftArrowCallout">
                <a:avLst>
                  <a:gd name="adj1" fmla="val 50000"/>
                  <a:gd name="adj2" fmla="val 25000"/>
                  <a:gd name="adj3" fmla="val 41455"/>
                  <a:gd name="adj4" fmla="val 95310"/>
                </a:avLst>
              </a:prstGeom>
              <a:solidFill>
                <a:srgbClr val="3661A6"/>
              </a:solidFill>
              <a:ln w="19050">
                <a:solidFill>
                  <a:srgbClr val="3661A6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3474439" y="1949917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latin typeface="+mn-lt"/>
                </a:rPr>
                <a:t>01</a:t>
              </a:r>
              <a:endParaRPr lang="ru-RU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61" name="Овал 60"/>
          <p:cNvSpPr>
            <a:spLocks noChangeAspect="1"/>
          </p:cNvSpPr>
          <p:nvPr/>
        </p:nvSpPr>
        <p:spPr>
          <a:xfrm>
            <a:off x="4427984" y="2996952"/>
            <a:ext cx="252000" cy="2520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6" name="Группа 65"/>
          <p:cNvGrpSpPr/>
          <p:nvPr/>
        </p:nvGrpSpPr>
        <p:grpSpPr>
          <a:xfrm>
            <a:off x="4860032" y="2924944"/>
            <a:ext cx="3708000" cy="1493755"/>
            <a:chOff x="4823705" y="2879148"/>
            <a:chExt cx="3708000" cy="1493755"/>
          </a:xfrm>
        </p:grpSpPr>
        <p:grpSp>
          <p:nvGrpSpPr>
            <p:cNvPr id="53" name="Группа 39"/>
            <p:cNvGrpSpPr/>
            <p:nvPr/>
          </p:nvGrpSpPr>
          <p:grpSpPr>
            <a:xfrm>
              <a:off x="4823705" y="2879148"/>
              <a:ext cx="3708000" cy="1493755"/>
              <a:chOff x="4402136" y="2432050"/>
              <a:chExt cx="2876488" cy="1137951"/>
            </a:xfrm>
          </p:grpSpPr>
          <p:sp>
            <p:nvSpPr>
              <p:cNvPr id="54" name="Прямоугольник 53"/>
              <p:cNvSpPr/>
              <p:nvPr/>
            </p:nvSpPr>
            <p:spPr>
              <a:xfrm>
                <a:off x="4560175" y="2692401"/>
                <a:ext cx="2708926" cy="877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B0F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/>
                <a:r>
                  <a:rPr lang="ru-RU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Совершенствование </a:t>
                </a:r>
                <a:br>
                  <a:rPr lang="ru-RU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ru-RU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учительского корпуса: квалификации, кадровый состав</a:t>
                </a:r>
              </a:p>
              <a:p>
                <a:pPr algn="ctr"/>
                <a:endParaRPr lang="ru-RU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5" name="Выноска со стрелкой влево 54"/>
              <p:cNvSpPr/>
              <p:nvPr/>
            </p:nvSpPr>
            <p:spPr>
              <a:xfrm>
                <a:off x="4402136" y="2432050"/>
                <a:ext cx="2876488" cy="301675"/>
              </a:xfrm>
              <a:prstGeom prst="leftArrowCallout">
                <a:avLst>
                  <a:gd name="adj1" fmla="val 50000"/>
                  <a:gd name="adj2" fmla="val 25000"/>
                  <a:gd name="adj3" fmla="val 41455"/>
                  <a:gd name="adj4" fmla="val 95310"/>
                </a:avLst>
              </a:prstGeom>
              <a:solidFill>
                <a:srgbClr val="00B0F0"/>
              </a:solidFill>
              <a:ln w="19050">
                <a:solidFill>
                  <a:srgbClr val="00B0F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5029862" y="2892600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latin typeface="+mn-lt"/>
                </a:rPr>
                <a:t>0</a:t>
              </a:r>
              <a:r>
                <a:rPr lang="en-US" sz="2000" b="1" dirty="0" smtClean="0">
                  <a:solidFill>
                    <a:schemeClr val="bg1"/>
                  </a:solidFill>
                  <a:latin typeface="+mn-lt"/>
                </a:rPr>
                <a:t>2</a:t>
              </a:r>
              <a:endParaRPr lang="ru-RU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539552" y="4077072"/>
            <a:ext cx="3708000" cy="1493755"/>
            <a:chOff x="525082" y="3802127"/>
            <a:chExt cx="3708000" cy="1493755"/>
          </a:xfrm>
        </p:grpSpPr>
        <p:grpSp>
          <p:nvGrpSpPr>
            <p:cNvPr id="50" name="Группа 39"/>
            <p:cNvGrpSpPr/>
            <p:nvPr/>
          </p:nvGrpSpPr>
          <p:grpSpPr>
            <a:xfrm flipH="1">
              <a:off x="525082" y="3802127"/>
              <a:ext cx="3708000" cy="1493755"/>
              <a:chOff x="4402136" y="2432050"/>
              <a:chExt cx="2876488" cy="1137951"/>
            </a:xfrm>
          </p:grpSpPr>
          <p:sp>
            <p:nvSpPr>
              <p:cNvPr id="51" name="Прямоугольник 50"/>
              <p:cNvSpPr/>
              <p:nvPr/>
            </p:nvSpPr>
            <p:spPr>
              <a:xfrm>
                <a:off x="4550570" y="2692401"/>
                <a:ext cx="2718531" cy="8776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/>
                <a:r>
                  <a:rPr lang="ru-RU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Управление </a:t>
                </a:r>
                <a:br>
                  <a:rPr lang="ru-RU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ru-RU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на основе муниципальной образовательной политики</a:t>
                </a:r>
              </a:p>
              <a:p>
                <a:pPr algn="ctr"/>
                <a:endParaRPr lang="ru-RU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Выноска со стрелкой влево 51"/>
              <p:cNvSpPr/>
              <p:nvPr/>
            </p:nvSpPr>
            <p:spPr>
              <a:xfrm>
                <a:off x="4402136" y="2432050"/>
                <a:ext cx="2876488" cy="301675"/>
              </a:xfrm>
              <a:prstGeom prst="leftArrowCallout">
                <a:avLst>
                  <a:gd name="adj1" fmla="val 50000"/>
                  <a:gd name="adj2" fmla="val 25000"/>
                  <a:gd name="adj3" fmla="val 41455"/>
                  <a:gd name="adj4" fmla="val 95310"/>
                </a:avLst>
              </a:prstGeom>
              <a:solidFill>
                <a:srgbClr val="0070C0"/>
              </a:solidFill>
              <a:ln w="19050">
                <a:solidFill>
                  <a:srgbClr val="0070C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3483866" y="3806997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latin typeface="+mn-lt"/>
                </a:rPr>
                <a:t>0</a:t>
              </a:r>
              <a:r>
                <a:rPr lang="en-US" sz="2000" b="1" dirty="0" smtClean="0">
                  <a:solidFill>
                    <a:schemeClr val="bg1"/>
                  </a:solidFill>
                  <a:latin typeface="+mn-lt"/>
                </a:rPr>
                <a:t>3</a:t>
              </a:r>
              <a:endParaRPr lang="ru-RU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79695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Основные разделы доклада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9" name="Группа 2"/>
          <p:cNvGrpSpPr>
            <a:grpSpLocks/>
          </p:cNvGrpSpPr>
          <p:nvPr/>
        </p:nvGrpSpPr>
        <p:grpSpPr bwMode="auto">
          <a:xfrm>
            <a:off x="0" y="115888"/>
            <a:ext cx="857250" cy="882650"/>
            <a:chOff x="0" y="386915"/>
            <a:chExt cx="1672102" cy="2041381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92696"/>
              <a:ext cx="1672102" cy="173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4844" y="386915"/>
              <a:ext cx="936104" cy="36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423205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450" y="188913"/>
            <a:ext cx="75723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0070C0"/>
                </a:solidFill>
                <a:latin typeface="+mn-lt"/>
              </a:rPr>
              <a:t>Дошкольное образование</a:t>
            </a:r>
          </a:p>
        </p:txBody>
      </p:sp>
      <p:graphicFrame>
        <p:nvGraphicFramePr>
          <p:cNvPr id="9219" name="Диаграмма 5"/>
          <p:cNvGraphicFramePr>
            <a:graphicFrameLocks/>
          </p:cNvGraphicFramePr>
          <p:nvPr/>
        </p:nvGraphicFramePr>
        <p:xfrm>
          <a:off x="4067175" y="3879850"/>
          <a:ext cx="4729163" cy="2646363"/>
        </p:xfrm>
        <a:graphic>
          <a:graphicData uri="http://schemas.openxmlformats.org/presentationml/2006/ole">
            <p:oleObj spid="_x0000_s1026" name="Worksheet" r:id="rId3" imgW="4733925" imgH="2647950" progId="Excel.Sheet.8">
              <p:embed/>
            </p:oleObj>
          </a:graphicData>
        </a:graphic>
      </p:graphicFrame>
      <p:graphicFrame>
        <p:nvGraphicFramePr>
          <p:cNvPr id="9220" name="Диаграмма 6"/>
          <p:cNvGraphicFramePr>
            <a:graphicFrameLocks/>
          </p:cNvGraphicFramePr>
          <p:nvPr/>
        </p:nvGraphicFramePr>
        <p:xfrm>
          <a:off x="323850" y="908050"/>
          <a:ext cx="4778375" cy="3249613"/>
        </p:xfrm>
        <a:graphic>
          <a:graphicData uri="http://schemas.openxmlformats.org/presentationml/2006/ole">
            <p:oleObj spid="_x0000_s1027" name="Worksheet" r:id="rId4" imgW="4781550" imgH="3248025" progId="Excel.Sheet.8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59338" y="3716338"/>
            <a:ext cx="35718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Снижение очередности в ДОУ</a:t>
            </a:r>
          </a:p>
        </p:txBody>
      </p:sp>
      <p:graphicFrame>
        <p:nvGraphicFramePr>
          <p:cNvPr id="922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00878429"/>
              </p:ext>
            </p:extLst>
          </p:nvPr>
        </p:nvGraphicFramePr>
        <p:xfrm>
          <a:off x="174625" y="3871913"/>
          <a:ext cx="4295775" cy="2790825"/>
        </p:xfrm>
        <a:graphic>
          <a:graphicData uri="http://schemas.openxmlformats.org/presentationml/2006/ole">
            <p:oleObj spid="_x0000_s1028" name="Лист" r:id="rId5" imgW="4295839" imgH="2790843" progId="Excel.Sheet.8">
              <p:embed/>
            </p:oleObj>
          </a:graphicData>
        </a:graphic>
      </p:graphicFrame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179388" y="3716338"/>
            <a:ext cx="4032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Охват дошкольным образованием (%)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971550"/>
            <a:ext cx="9144000" cy="0"/>
          </a:xfrm>
          <a:prstGeom prst="line">
            <a:avLst/>
          </a:prstGeom>
          <a:ln w="57150">
            <a:solidFill>
              <a:srgbClr val="36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115888"/>
            <a:ext cx="857250" cy="882650"/>
            <a:chOff x="0" y="386915"/>
            <a:chExt cx="1672102" cy="2041381"/>
          </a:xfrm>
        </p:grpSpPr>
        <p:pic>
          <p:nvPicPr>
            <p:cNvPr id="9226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692696"/>
              <a:ext cx="1672102" cy="173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4844" y="386915"/>
              <a:ext cx="936104" cy="36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2" name="Picture 8" descr="C:\Documents and Settings\user\Рабочий стол\26 августа\ДОУ №1 dou1.taseevo@gmail.com\DSCN634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1052736"/>
            <a:ext cx="3528392" cy="264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843808" y="4653136"/>
            <a:ext cx="2880320" cy="201622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31640" y="2780928"/>
            <a:ext cx="3384376" cy="1728192"/>
          </a:xfrm>
          <a:prstGeom prst="round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340768"/>
            <a:ext cx="3600400" cy="136815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971550"/>
            <a:ext cx="9144000" cy="0"/>
          </a:xfrm>
          <a:prstGeom prst="line">
            <a:avLst/>
          </a:prstGeom>
          <a:ln w="57150">
            <a:solidFill>
              <a:srgbClr val="36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>
          <a:xfrm>
            <a:off x="1259632" y="0"/>
            <a:ext cx="681037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>
                <a:solidFill>
                  <a:srgbClr val="0070C0"/>
                </a:solidFill>
              </a:rPr>
              <a:t>Стандарт – общественный договор, учитывающий запрос семьи, общества и государства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1412776"/>
            <a:ext cx="36306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СЕМЬЯ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Личностная успешность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Социальная успешность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Профессиональная успешность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1640" y="2780928"/>
            <a:ext cx="3629025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ОБЩЕСТВО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Безопасность и здоровье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Свобода и ответственность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Социальная справедливость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Благосостояние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dirty="0">
              <a:latin typeface="+mn-lt"/>
            </a:endParaRPr>
          </a:p>
        </p:txBody>
      </p:sp>
      <p:sp>
        <p:nvSpPr>
          <p:cNvPr id="10248" name="TextBox 16"/>
          <p:cNvSpPr txBox="1">
            <a:spLocks noChangeArrowheads="1"/>
          </p:cNvSpPr>
          <p:nvPr/>
        </p:nvSpPr>
        <p:spPr bwMode="auto">
          <a:xfrm>
            <a:off x="2843808" y="4725144"/>
            <a:ext cx="362902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 ГОСУДАРСТВО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  Национальное 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единство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  Безопасность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  Развитие 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человеческого потенциала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  Конкурентоспособность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3688" y="3429000"/>
            <a:ext cx="362902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endParaRPr lang="ru-RU" dirty="0">
              <a:latin typeface="+mn-lt"/>
            </a:endParaRP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116632"/>
            <a:ext cx="857250" cy="882650"/>
            <a:chOff x="0" y="386915"/>
            <a:chExt cx="1672102" cy="2041381"/>
          </a:xfrm>
        </p:grpSpPr>
        <p:pic>
          <p:nvPicPr>
            <p:cNvPr id="1025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92696"/>
              <a:ext cx="1672102" cy="173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844" y="386915"/>
              <a:ext cx="936104" cy="36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2" name="Picture 2" descr="C:\Documents and Settings\user\Рабочий стол\26 августа\фото\IMG_44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94210">
            <a:off x="6424222" y="3843742"/>
            <a:ext cx="1911815" cy="2549086"/>
          </a:xfrm>
          <a:prstGeom prst="rect">
            <a:avLst/>
          </a:prstGeom>
          <a:noFill/>
        </p:spPr>
      </p:pic>
      <p:pic>
        <p:nvPicPr>
          <p:cNvPr id="15363" name="Picture 3" descr="\\192.168.1.32\общая роо\100NIKON\DSCN67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76201">
            <a:off x="285735" y="4764090"/>
            <a:ext cx="1747887" cy="1712293"/>
          </a:xfrm>
          <a:prstGeom prst="rect">
            <a:avLst/>
          </a:prstGeom>
          <a:noFill/>
        </p:spPr>
      </p:pic>
      <p:pic>
        <p:nvPicPr>
          <p:cNvPr id="23554" name="Picture 2" descr="C:\Documents and Settings\user\Рабочий стол\фото  авг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52094">
            <a:off x="5102079" y="1293560"/>
            <a:ext cx="2724537" cy="2274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450" y="188913"/>
            <a:ext cx="75723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0070C0"/>
                </a:solidFill>
                <a:latin typeface="+mn-lt"/>
              </a:rPr>
              <a:t>Дошкольное образование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971550"/>
            <a:ext cx="9144000" cy="0"/>
          </a:xfrm>
          <a:prstGeom prst="line">
            <a:avLst/>
          </a:prstGeom>
          <a:ln w="57150">
            <a:solidFill>
              <a:srgbClr val="36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115888"/>
            <a:ext cx="857250" cy="882650"/>
            <a:chOff x="0" y="386915"/>
            <a:chExt cx="1672102" cy="2041381"/>
          </a:xfrm>
        </p:grpSpPr>
        <p:pic>
          <p:nvPicPr>
            <p:cNvPr id="922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92696"/>
              <a:ext cx="1672102" cy="173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844" y="386915"/>
              <a:ext cx="936104" cy="362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Группа 12"/>
          <p:cNvGrpSpPr/>
          <p:nvPr/>
        </p:nvGrpSpPr>
        <p:grpSpPr>
          <a:xfrm>
            <a:off x="755576" y="2060848"/>
            <a:ext cx="936105" cy="1008112"/>
            <a:chOff x="755575" y="1988840"/>
            <a:chExt cx="936105" cy="1008112"/>
          </a:xfrm>
          <a:solidFill>
            <a:srgbClr val="0070C0"/>
          </a:solidFill>
          <a:effectLst/>
        </p:grpSpPr>
        <p:grpSp>
          <p:nvGrpSpPr>
            <p:cNvPr id="14" name="Группа 25"/>
            <p:cNvGrpSpPr/>
            <p:nvPr/>
          </p:nvGrpSpPr>
          <p:grpSpPr>
            <a:xfrm>
              <a:off x="755575" y="1988840"/>
              <a:ext cx="792088" cy="1008112"/>
              <a:chOff x="1254154" y="2612571"/>
              <a:chExt cx="792088" cy="1008112"/>
            </a:xfrm>
            <a:grpFill/>
          </p:grpSpPr>
          <p:sp>
            <p:nvSpPr>
              <p:cNvPr id="16" name="Равнобедренный треугольник 15"/>
              <p:cNvSpPr/>
              <p:nvPr/>
            </p:nvSpPr>
            <p:spPr>
              <a:xfrm rot="16200000" flipV="1">
                <a:off x="1146142" y="2720583"/>
                <a:ext cx="1008112" cy="792088"/>
              </a:xfrm>
              <a:prstGeom prst="triangle">
                <a:avLst/>
              </a:prstGeom>
              <a:solidFill>
                <a:srgbClr val="0070C0"/>
              </a:solidFill>
              <a:ln w="38100">
                <a:solidFill>
                  <a:srgbClr val="0070C0"/>
                </a:solidFill>
              </a:ln>
              <a:effectLst>
                <a:outerShdw blurRad="76200" dist="12700" dir="2700000" sy="-23000" kx="-800400" algn="bl" rotWithShape="0">
                  <a:prstClr val="black">
                    <a:alpha val="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326162" y="2900603"/>
                <a:ext cx="34015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  <a:latin typeface="+mn-lt"/>
                  </a:rPr>
                  <a:t>1</a:t>
                </a:r>
                <a:endParaRPr lang="ru-RU" sz="2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1619672" y="2060848"/>
              <a:ext cx="72008" cy="936104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333CC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55576" y="3429000"/>
            <a:ext cx="936105" cy="1008112"/>
            <a:chOff x="755575" y="1988840"/>
            <a:chExt cx="936105" cy="1008112"/>
          </a:xfrm>
          <a:solidFill>
            <a:srgbClr val="0070C0"/>
          </a:solidFill>
        </p:grpSpPr>
        <p:grpSp>
          <p:nvGrpSpPr>
            <p:cNvPr id="24" name="Группа 25"/>
            <p:cNvGrpSpPr/>
            <p:nvPr/>
          </p:nvGrpSpPr>
          <p:grpSpPr>
            <a:xfrm>
              <a:off x="755575" y="1988840"/>
              <a:ext cx="792088" cy="1008112"/>
              <a:chOff x="1254154" y="2612571"/>
              <a:chExt cx="792088" cy="1008112"/>
            </a:xfrm>
            <a:grpFill/>
          </p:grpSpPr>
          <p:sp>
            <p:nvSpPr>
              <p:cNvPr id="26" name="Равнобедренный треугольник 25"/>
              <p:cNvSpPr/>
              <p:nvPr/>
            </p:nvSpPr>
            <p:spPr>
              <a:xfrm rot="16200000" flipV="1">
                <a:off x="1146142" y="2720583"/>
                <a:ext cx="1008112" cy="792088"/>
              </a:xfrm>
              <a:prstGeom prst="triangle">
                <a:avLst/>
              </a:prstGeom>
              <a:solidFill>
                <a:srgbClr val="3399FF"/>
              </a:solidFill>
              <a:ln w="38100">
                <a:solidFill>
                  <a:srgbClr val="3399FF"/>
                </a:solidFill>
              </a:ln>
              <a:effectLst>
                <a:outerShdw blurRad="76200" dist="12700" dir="2700000" sy="-23000" kx="-800400" algn="bl" rotWithShape="0">
                  <a:prstClr val="black">
                    <a:alpha val="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 dirty="0">
                  <a:solidFill>
                    <a:srgbClr val="3399FF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326162" y="2900603"/>
                <a:ext cx="34015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bg1"/>
                    </a:solidFill>
                    <a:latin typeface="+mn-lt"/>
                  </a:rPr>
                  <a:t>2</a:t>
                </a:r>
                <a:endParaRPr lang="ru-RU" sz="2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25" name="Прямоугольник 24"/>
            <p:cNvSpPr/>
            <p:nvPr/>
          </p:nvSpPr>
          <p:spPr>
            <a:xfrm>
              <a:off x="1619672" y="2060848"/>
              <a:ext cx="72008" cy="936104"/>
            </a:xfrm>
            <a:prstGeom prst="rect">
              <a:avLst/>
            </a:prstGeom>
            <a:solidFill>
              <a:srgbClr val="3399FF"/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399FF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55576" y="4797152"/>
            <a:ext cx="936105" cy="1008112"/>
            <a:chOff x="755575" y="1988840"/>
            <a:chExt cx="936105" cy="1008112"/>
          </a:xfrm>
          <a:solidFill>
            <a:srgbClr val="0070C0"/>
          </a:solidFill>
        </p:grpSpPr>
        <p:grpSp>
          <p:nvGrpSpPr>
            <p:cNvPr id="29" name="Группа 25"/>
            <p:cNvGrpSpPr/>
            <p:nvPr/>
          </p:nvGrpSpPr>
          <p:grpSpPr>
            <a:xfrm>
              <a:off x="755575" y="1988840"/>
              <a:ext cx="792088" cy="1008112"/>
              <a:chOff x="1254154" y="2612571"/>
              <a:chExt cx="792088" cy="1008112"/>
            </a:xfrm>
            <a:grpFill/>
          </p:grpSpPr>
          <p:sp>
            <p:nvSpPr>
              <p:cNvPr id="31" name="Равнобедренный треугольник 30"/>
              <p:cNvSpPr/>
              <p:nvPr/>
            </p:nvSpPr>
            <p:spPr>
              <a:xfrm rot="16200000" flipV="1">
                <a:off x="1146142" y="2720583"/>
                <a:ext cx="1008112" cy="792088"/>
              </a:xfrm>
              <a:prstGeom prst="triangle">
                <a:avLst/>
              </a:prstGeom>
              <a:solidFill>
                <a:srgbClr val="33CCFF"/>
              </a:solidFill>
              <a:ln w="38100">
                <a:solidFill>
                  <a:srgbClr val="33CCFF"/>
                </a:solidFill>
              </a:ln>
              <a:effectLst>
                <a:outerShdw blurRad="76200" dist="12700" dir="2700000" sy="-23000" kx="-800400" algn="bl" rotWithShape="0">
                  <a:prstClr val="black">
                    <a:alpha val="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ru-RU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326162" y="2900603"/>
                <a:ext cx="34015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bg1"/>
                    </a:solidFill>
                    <a:latin typeface="+mn-lt"/>
                  </a:rPr>
                  <a:t>3</a:t>
                </a:r>
                <a:endParaRPr lang="ru-RU" sz="2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30" name="Прямоугольник 29"/>
            <p:cNvSpPr/>
            <p:nvPr/>
          </p:nvSpPr>
          <p:spPr>
            <a:xfrm>
              <a:off x="1619672" y="2060848"/>
              <a:ext cx="72008" cy="936104"/>
            </a:xfrm>
            <a:prstGeom prst="rect">
              <a:avLst/>
            </a:prstGeom>
            <a:solidFill>
              <a:srgbClr val="33CCFF"/>
            </a:solidFill>
            <a:ln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835696" y="2204864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Отсутствие образовательной программы, вошедшей в реестр утвержденных федеральных программ</a:t>
            </a:r>
            <a:endParaRPr lang="ru-RU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1907704" y="3645024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Недостаточное обеспечение материально-технической базы</a:t>
            </a:r>
            <a:endParaRPr lang="ru-RU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07704" y="4941168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Личностная и профессиональная неготовность педагогов к переходу на Стандарт</a:t>
            </a:r>
            <a:endParaRPr lang="ru-RU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755576" y="1340768"/>
            <a:ext cx="1661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3399FF"/>
                </a:solidFill>
              </a:rPr>
              <a:t>Проблемы:</a:t>
            </a:r>
            <a:endParaRPr lang="ru-RU" sz="2400" dirty="0">
              <a:solidFill>
                <a:srgbClr val="339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1968</TotalTime>
  <Words>1081</Words>
  <Application>Microsoft Office PowerPoint</Application>
  <PresentationFormat>Экран (4:3)</PresentationFormat>
  <Paragraphs>316</Paragraphs>
  <Slides>42</Slides>
  <Notes>19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45" baseType="lpstr">
      <vt:lpstr>Тема Office</vt:lpstr>
      <vt:lpstr>Worksheet</vt:lpstr>
      <vt:lpstr>Лист</vt:lpstr>
      <vt:lpstr>Слайд 1</vt:lpstr>
      <vt:lpstr>Слайд 2</vt:lpstr>
      <vt:lpstr>       Образовательная политика</vt:lpstr>
      <vt:lpstr>Слайд 4</vt:lpstr>
      <vt:lpstr>Управление изменениями</vt:lpstr>
      <vt:lpstr>Основные разделы доклада</vt:lpstr>
      <vt:lpstr>Слайд 7</vt:lpstr>
      <vt:lpstr>Стандарт – общественный договор, учитывающий запрос семьи, общества и государства</vt:lpstr>
      <vt:lpstr>Слайд 9</vt:lpstr>
      <vt:lpstr>Слайд 10</vt:lpstr>
      <vt:lpstr>Слайд 11</vt:lpstr>
      <vt:lpstr>Основное общее образование</vt:lpstr>
      <vt:lpstr>Начальное общее образование</vt:lpstr>
      <vt:lpstr>Начальное общее образование</vt:lpstr>
      <vt:lpstr>Начальное общее образование</vt:lpstr>
      <vt:lpstr>Начальное общее образование</vt:lpstr>
      <vt:lpstr>Начальное общее образование</vt:lpstr>
      <vt:lpstr>Начальное общее образование</vt:lpstr>
      <vt:lpstr>Основное общее  образование</vt:lpstr>
      <vt:lpstr>Основное общее  образование</vt:lpstr>
      <vt:lpstr>Основное общее образование</vt:lpstr>
      <vt:lpstr>Основное общее образование</vt:lpstr>
      <vt:lpstr>Среднее общее образование</vt:lpstr>
      <vt:lpstr>Среднее общее образование</vt:lpstr>
      <vt:lpstr>Среднее общее образование</vt:lpstr>
      <vt:lpstr>Дети с ОВЗ</vt:lpstr>
      <vt:lpstr>Результат изменений</vt:lpstr>
      <vt:lpstr>Основные разделы доклада</vt:lpstr>
      <vt:lpstr>Характеристика кадрового состава</vt:lpstr>
      <vt:lpstr>Кадры</vt:lpstr>
      <vt:lpstr>Кадры</vt:lpstr>
      <vt:lpstr>Кадры</vt:lpstr>
      <vt:lpstr>Кадры</vt:lpstr>
      <vt:lpstr>Кадры</vt:lpstr>
      <vt:lpstr>Слайд 35</vt:lpstr>
      <vt:lpstr>Слайд 36</vt:lpstr>
      <vt:lpstr>Результат изменений</vt:lpstr>
      <vt:lpstr>Основные разделы доклада</vt:lpstr>
      <vt:lpstr>Стандарт деятельности руководителя</vt:lpstr>
      <vt:lpstr>Основные направления изменений</vt:lpstr>
      <vt:lpstr>Результат изменений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SEKR</cp:lastModifiedBy>
  <cp:revision>106</cp:revision>
  <dcterms:created xsi:type="dcterms:W3CDTF">2014-08-25T08:15:18Z</dcterms:created>
  <dcterms:modified xsi:type="dcterms:W3CDTF">2015-08-28T02:22:24Z</dcterms:modified>
</cp:coreProperties>
</file>